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9" r:id="rId15"/>
    <p:sldId id="270" r:id="rId16"/>
    <p:sldId id="273" r:id="rId17"/>
    <p:sldId id="274" r:id="rId1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67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7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3173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37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209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77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423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043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1872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6892" y="1045591"/>
            <a:ext cx="3997960" cy="4293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924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8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7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69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01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8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29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81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91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72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ad111.ru/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52400" y="6699504"/>
            <a:ext cx="8839200" cy="6350"/>
          </a:xfrm>
          <a:custGeom>
            <a:avLst/>
            <a:gdLst/>
            <a:ahLst/>
            <a:cxnLst/>
            <a:rect l="l" t="t" r="r" b="b"/>
            <a:pathLst>
              <a:path w="8839200" h="6350">
                <a:moveTo>
                  <a:pt x="0" y="6095"/>
                </a:moveTo>
                <a:lnTo>
                  <a:pt x="8839200" y="6095"/>
                </a:lnTo>
                <a:lnTo>
                  <a:pt x="883920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8991600" y="0"/>
                  </a:lnTo>
                  <a:lnTo>
                    <a:pt x="8991600" y="2514600"/>
                  </a:lnTo>
                  <a:lnTo>
                    <a:pt x="8991600" y="6705600"/>
                  </a:lnTo>
                  <a:lnTo>
                    <a:pt x="152400" y="6705600"/>
                  </a:lnTo>
                  <a:lnTo>
                    <a:pt x="152400" y="2514600"/>
                  </a:lnTo>
                  <a:lnTo>
                    <a:pt x="8991600" y="2514600"/>
                  </a:lnTo>
                  <a:lnTo>
                    <a:pt x="8991600" y="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2514600"/>
                  </a:lnTo>
                  <a:lnTo>
                    <a:pt x="0" y="6705600"/>
                  </a:lnTo>
                  <a:lnTo>
                    <a:pt x="0" y="6858000"/>
                  </a:lnTo>
                  <a:lnTo>
                    <a:pt x="152400" y="6858000"/>
                  </a:lnTo>
                  <a:lnTo>
                    <a:pt x="8991600" y="6858000"/>
                  </a:lnTo>
                  <a:lnTo>
                    <a:pt x="9143987" y="6858000"/>
                  </a:lnTo>
                  <a:lnTo>
                    <a:pt x="9144000" y="6705600"/>
                  </a:lnTo>
                  <a:lnTo>
                    <a:pt x="9143987" y="25146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6304" y="6391655"/>
              <a:ext cx="8833485" cy="307975"/>
            </a:xfrm>
            <a:custGeom>
              <a:avLst/>
              <a:gdLst/>
              <a:ahLst/>
              <a:cxnLst/>
              <a:rect l="l" t="t" r="r" b="b"/>
              <a:pathLst>
                <a:path w="8833485" h="307975">
                  <a:moveTo>
                    <a:pt x="8833104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8833104" y="307848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5447" y="2420111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12192">
              <a:solidFill>
                <a:srgbClr val="7A979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3923" y="153923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9143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67200" y="2115311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83"/>
                  </a:lnTo>
                  <a:lnTo>
                    <a:pt x="575564" y="164757"/>
                  </a:lnTo>
                  <a:lnTo>
                    <a:pt x="550760" y="124815"/>
                  </a:lnTo>
                  <a:lnTo>
                    <a:pt x="520293" y="89306"/>
                  </a:lnTo>
                  <a:lnTo>
                    <a:pt x="484771" y="58826"/>
                  </a:lnTo>
                  <a:lnTo>
                    <a:pt x="444842" y="34036"/>
                  </a:lnTo>
                  <a:lnTo>
                    <a:pt x="401116" y="15544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15" y="58839"/>
                  </a:lnTo>
                  <a:lnTo>
                    <a:pt x="89293" y="89306"/>
                  </a:lnTo>
                  <a:lnTo>
                    <a:pt x="58826" y="124828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44" y="401129"/>
                  </a:lnTo>
                  <a:lnTo>
                    <a:pt x="34023" y="444855"/>
                  </a:lnTo>
                  <a:lnTo>
                    <a:pt x="58826" y="484784"/>
                  </a:lnTo>
                  <a:lnTo>
                    <a:pt x="89293" y="520306"/>
                  </a:lnTo>
                  <a:lnTo>
                    <a:pt x="124815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37303" y="2186685"/>
              <a:ext cx="472440" cy="471170"/>
            </a:xfrm>
            <a:custGeom>
              <a:avLst/>
              <a:gdLst/>
              <a:ahLst/>
              <a:cxnLst/>
              <a:rect l="l" t="t" r="r" b="b"/>
              <a:pathLst>
                <a:path w="472439" h="471169">
                  <a:moveTo>
                    <a:pt x="258953" y="0"/>
                  </a:moveTo>
                  <a:lnTo>
                    <a:pt x="234950" y="0"/>
                  </a:lnTo>
                  <a:lnTo>
                    <a:pt x="210693" y="1270"/>
                  </a:lnTo>
                  <a:lnTo>
                    <a:pt x="164719" y="10160"/>
                  </a:lnTo>
                  <a:lnTo>
                    <a:pt x="122555" y="29210"/>
                  </a:lnTo>
                  <a:lnTo>
                    <a:pt x="85090" y="54610"/>
                  </a:lnTo>
                  <a:lnTo>
                    <a:pt x="53212" y="86360"/>
                  </a:lnTo>
                  <a:lnTo>
                    <a:pt x="27940" y="124460"/>
                  </a:lnTo>
                  <a:lnTo>
                    <a:pt x="10287" y="166370"/>
                  </a:lnTo>
                  <a:lnTo>
                    <a:pt x="1016" y="213360"/>
                  </a:lnTo>
                  <a:lnTo>
                    <a:pt x="0" y="236220"/>
                  </a:lnTo>
                  <a:lnTo>
                    <a:pt x="1397" y="261620"/>
                  </a:lnTo>
                  <a:lnTo>
                    <a:pt x="11049" y="307340"/>
                  </a:lnTo>
                  <a:lnTo>
                    <a:pt x="29210" y="349250"/>
                  </a:lnTo>
                  <a:lnTo>
                    <a:pt x="54737" y="387350"/>
                  </a:lnTo>
                  <a:lnTo>
                    <a:pt x="86995" y="419100"/>
                  </a:lnTo>
                  <a:lnTo>
                    <a:pt x="124713" y="444500"/>
                  </a:lnTo>
                  <a:lnTo>
                    <a:pt x="167259" y="461010"/>
                  </a:lnTo>
                  <a:lnTo>
                    <a:pt x="213487" y="471170"/>
                  </a:lnTo>
                  <a:lnTo>
                    <a:pt x="237490" y="471170"/>
                  </a:lnTo>
                  <a:lnTo>
                    <a:pt x="261747" y="469900"/>
                  </a:lnTo>
                  <a:lnTo>
                    <a:pt x="284988" y="467360"/>
                  </a:lnTo>
                  <a:lnTo>
                    <a:pt x="307721" y="461010"/>
                  </a:lnTo>
                  <a:lnTo>
                    <a:pt x="323233" y="454660"/>
                  </a:lnTo>
                  <a:lnTo>
                    <a:pt x="236600" y="454660"/>
                  </a:lnTo>
                  <a:lnTo>
                    <a:pt x="214249" y="453390"/>
                  </a:lnTo>
                  <a:lnTo>
                    <a:pt x="171576" y="444500"/>
                  </a:lnTo>
                  <a:lnTo>
                    <a:pt x="132207" y="427990"/>
                  </a:lnTo>
                  <a:lnTo>
                    <a:pt x="97282" y="405130"/>
                  </a:lnTo>
                  <a:lnTo>
                    <a:pt x="67563" y="375920"/>
                  </a:lnTo>
                  <a:lnTo>
                    <a:pt x="43942" y="340360"/>
                  </a:lnTo>
                  <a:lnTo>
                    <a:pt x="27178" y="300990"/>
                  </a:lnTo>
                  <a:lnTo>
                    <a:pt x="18415" y="259080"/>
                  </a:lnTo>
                  <a:lnTo>
                    <a:pt x="17272" y="236220"/>
                  </a:lnTo>
                  <a:lnTo>
                    <a:pt x="18287" y="213360"/>
                  </a:lnTo>
                  <a:lnTo>
                    <a:pt x="26924" y="171450"/>
                  </a:lnTo>
                  <a:lnTo>
                    <a:pt x="43561" y="132080"/>
                  </a:lnTo>
                  <a:lnTo>
                    <a:pt x="67056" y="96520"/>
                  </a:lnTo>
                  <a:lnTo>
                    <a:pt x="96647" y="67310"/>
                  </a:lnTo>
                  <a:lnTo>
                    <a:pt x="131572" y="43180"/>
                  </a:lnTo>
                  <a:lnTo>
                    <a:pt x="170687" y="26670"/>
                  </a:lnTo>
                  <a:lnTo>
                    <a:pt x="213360" y="17780"/>
                  </a:lnTo>
                  <a:lnTo>
                    <a:pt x="235838" y="16510"/>
                  </a:lnTo>
                  <a:lnTo>
                    <a:pt x="323490" y="16510"/>
                  </a:lnTo>
                  <a:lnTo>
                    <a:pt x="305181" y="10160"/>
                  </a:lnTo>
                  <a:lnTo>
                    <a:pt x="282575" y="3810"/>
                  </a:lnTo>
                  <a:lnTo>
                    <a:pt x="258953" y="0"/>
                  </a:lnTo>
                  <a:close/>
                </a:path>
                <a:path w="472439" h="471169">
                  <a:moveTo>
                    <a:pt x="323490" y="16510"/>
                  </a:moveTo>
                  <a:lnTo>
                    <a:pt x="235838" y="16510"/>
                  </a:lnTo>
                  <a:lnTo>
                    <a:pt x="258191" y="17780"/>
                  </a:lnTo>
                  <a:lnTo>
                    <a:pt x="279908" y="21590"/>
                  </a:lnTo>
                  <a:lnTo>
                    <a:pt x="321183" y="34290"/>
                  </a:lnTo>
                  <a:lnTo>
                    <a:pt x="358267" y="53340"/>
                  </a:lnTo>
                  <a:lnTo>
                    <a:pt x="390779" y="80010"/>
                  </a:lnTo>
                  <a:lnTo>
                    <a:pt x="417575" y="113030"/>
                  </a:lnTo>
                  <a:lnTo>
                    <a:pt x="437896" y="149860"/>
                  </a:lnTo>
                  <a:lnTo>
                    <a:pt x="450596" y="190500"/>
                  </a:lnTo>
                  <a:lnTo>
                    <a:pt x="455168" y="234950"/>
                  </a:lnTo>
                  <a:lnTo>
                    <a:pt x="454151" y="257810"/>
                  </a:lnTo>
                  <a:lnTo>
                    <a:pt x="445516" y="299720"/>
                  </a:lnTo>
                  <a:lnTo>
                    <a:pt x="429006" y="339090"/>
                  </a:lnTo>
                  <a:lnTo>
                    <a:pt x="405384" y="374650"/>
                  </a:lnTo>
                  <a:lnTo>
                    <a:pt x="375793" y="403860"/>
                  </a:lnTo>
                  <a:lnTo>
                    <a:pt x="340995" y="427990"/>
                  </a:lnTo>
                  <a:lnTo>
                    <a:pt x="301751" y="444500"/>
                  </a:lnTo>
                  <a:lnTo>
                    <a:pt x="259080" y="453390"/>
                  </a:lnTo>
                  <a:lnTo>
                    <a:pt x="236600" y="454660"/>
                  </a:lnTo>
                  <a:lnTo>
                    <a:pt x="323233" y="454660"/>
                  </a:lnTo>
                  <a:lnTo>
                    <a:pt x="369316" y="430530"/>
                  </a:lnTo>
                  <a:lnTo>
                    <a:pt x="404241" y="401320"/>
                  </a:lnTo>
                  <a:lnTo>
                    <a:pt x="432688" y="367030"/>
                  </a:lnTo>
                  <a:lnTo>
                    <a:pt x="454406" y="326390"/>
                  </a:lnTo>
                  <a:lnTo>
                    <a:pt x="467868" y="281940"/>
                  </a:lnTo>
                  <a:lnTo>
                    <a:pt x="472440" y="234950"/>
                  </a:lnTo>
                  <a:lnTo>
                    <a:pt x="471043" y="209550"/>
                  </a:lnTo>
                  <a:lnTo>
                    <a:pt x="461391" y="163830"/>
                  </a:lnTo>
                  <a:lnTo>
                    <a:pt x="443357" y="121920"/>
                  </a:lnTo>
                  <a:lnTo>
                    <a:pt x="417703" y="83820"/>
                  </a:lnTo>
                  <a:lnTo>
                    <a:pt x="385572" y="52070"/>
                  </a:lnTo>
                  <a:lnTo>
                    <a:pt x="347725" y="26670"/>
                  </a:lnTo>
                  <a:lnTo>
                    <a:pt x="327151" y="17780"/>
                  </a:lnTo>
                  <a:lnTo>
                    <a:pt x="323490" y="16510"/>
                  </a:lnTo>
                  <a:close/>
                </a:path>
                <a:path w="472439" h="471169">
                  <a:moveTo>
                    <a:pt x="236600" y="34290"/>
                  </a:moveTo>
                  <a:lnTo>
                    <a:pt x="216026" y="34290"/>
                  </a:lnTo>
                  <a:lnTo>
                    <a:pt x="195961" y="38100"/>
                  </a:lnTo>
                  <a:lnTo>
                    <a:pt x="158115" y="49530"/>
                  </a:lnTo>
                  <a:lnTo>
                    <a:pt x="123825" y="68580"/>
                  </a:lnTo>
                  <a:lnTo>
                    <a:pt x="93980" y="92710"/>
                  </a:lnTo>
                  <a:lnTo>
                    <a:pt x="69215" y="121920"/>
                  </a:lnTo>
                  <a:lnTo>
                    <a:pt x="50546" y="156210"/>
                  </a:lnTo>
                  <a:lnTo>
                    <a:pt x="38735" y="194310"/>
                  </a:lnTo>
                  <a:lnTo>
                    <a:pt x="34544" y="234950"/>
                  </a:lnTo>
                  <a:lnTo>
                    <a:pt x="35433" y="255270"/>
                  </a:lnTo>
                  <a:lnTo>
                    <a:pt x="43434" y="294640"/>
                  </a:lnTo>
                  <a:lnTo>
                    <a:pt x="58674" y="331470"/>
                  </a:lnTo>
                  <a:lnTo>
                    <a:pt x="80263" y="363220"/>
                  </a:lnTo>
                  <a:lnTo>
                    <a:pt x="107696" y="391160"/>
                  </a:lnTo>
                  <a:lnTo>
                    <a:pt x="139826" y="412750"/>
                  </a:lnTo>
                  <a:lnTo>
                    <a:pt x="175895" y="427990"/>
                  </a:lnTo>
                  <a:lnTo>
                    <a:pt x="215137" y="436880"/>
                  </a:lnTo>
                  <a:lnTo>
                    <a:pt x="256412" y="436880"/>
                  </a:lnTo>
                  <a:lnTo>
                    <a:pt x="276479" y="433070"/>
                  </a:lnTo>
                  <a:lnTo>
                    <a:pt x="295783" y="427990"/>
                  </a:lnTo>
                  <a:lnTo>
                    <a:pt x="314325" y="421640"/>
                  </a:lnTo>
                  <a:lnTo>
                    <a:pt x="316846" y="420370"/>
                  </a:lnTo>
                  <a:lnTo>
                    <a:pt x="234950" y="420370"/>
                  </a:lnTo>
                  <a:lnTo>
                    <a:pt x="215900" y="419100"/>
                  </a:lnTo>
                  <a:lnTo>
                    <a:pt x="163322" y="405130"/>
                  </a:lnTo>
                  <a:lnTo>
                    <a:pt x="117983" y="377190"/>
                  </a:lnTo>
                  <a:lnTo>
                    <a:pt x="82550" y="337820"/>
                  </a:lnTo>
                  <a:lnTo>
                    <a:pt x="59690" y="289560"/>
                  </a:lnTo>
                  <a:lnTo>
                    <a:pt x="51816" y="234950"/>
                  </a:lnTo>
                  <a:lnTo>
                    <a:pt x="52832" y="215900"/>
                  </a:lnTo>
                  <a:lnTo>
                    <a:pt x="66801" y="162560"/>
                  </a:lnTo>
                  <a:lnTo>
                    <a:pt x="94615" y="116840"/>
                  </a:lnTo>
                  <a:lnTo>
                    <a:pt x="134238" y="82550"/>
                  </a:lnTo>
                  <a:lnTo>
                    <a:pt x="182753" y="58420"/>
                  </a:lnTo>
                  <a:lnTo>
                    <a:pt x="237490" y="50800"/>
                  </a:lnTo>
                  <a:lnTo>
                    <a:pt x="317608" y="50800"/>
                  </a:lnTo>
                  <a:lnTo>
                    <a:pt x="315087" y="49530"/>
                  </a:lnTo>
                  <a:lnTo>
                    <a:pt x="296672" y="43180"/>
                  </a:lnTo>
                  <a:lnTo>
                    <a:pt x="277241" y="38100"/>
                  </a:lnTo>
                  <a:lnTo>
                    <a:pt x="257301" y="35560"/>
                  </a:lnTo>
                  <a:lnTo>
                    <a:pt x="236600" y="34290"/>
                  </a:lnTo>
                  <a:close/>
                </a:path>
                <a:path w="472439" h="471169">
                  <a:moveTo>
                    <a:pt x="317608" y="50800"/>
                  </a:moveTo>
                  <a:lnTo>
                    <a:pt x="237490" y="50800"/>
                  </a:lnTo>
                  <a:lnTo>
                    <a:pt x="256540" y="52070"/>
                  </a:lnTo>
                  <a:lnTo>
                    <a:pt x="274574" y="54610"/>
                  </a:lnTo>
                  <a:lnTo>
                    <a:pt x="325247" y="73660"/>
                  </a:lnTo>
                  <a:lnTo>
                    <a:pt x="367538" y="106680"/>
                  </a:lnTo>
                  <a:lnTo>
                    <a:pt x="399034" y="148590"/>
                  </a:lnTo>
                  <a:lnTo>
                    <a:pt x="417195" y="199390"/>
                  </a:lnTo>
                  <a:lnTo>
                    <a:pt x="420624" y="236220"/>
                  </a:lnTo>
                  <a:lnTo>
                    <a:pt x="419608" y="255270"/>
                  </a:lnTo>
                  <a:lnTo>
                    <a:pt x="405765" y="308610"/>
                  </a:lnTo>
                  <a:lnTo>
                    <a:pt x="377825" y="354330"/>
                  </a:lnTo>
                  <a:lnTo>
                    <a:pt x="338328" y="388620"/>
                  </a:lnTo>
                  <a:lnTo>
                    <a:pt x="289941" y="412750"/>
                  </a:lnTo>
                  <a:lnTo>
                    <a:pt x="234950" y="420370"/>
                  </a:lnTo>
                  <a:lnTo>
                    <a:pt x="316846" y="420370"/>
                  </a:lnTo>
                  <a:lnTo>
                    <a:pt x="364236" y="391160"/>
                  </a:lnTo>
                  <a:lnTo>
                    <a:pt x="391668" y="364490"/>
                  </a:lnTo>
                  <a:lnTo>
                    <a:pt x="413385" y="331470"/>
                  </a:lnTo>
                  <a:lnTo>
                    <a:pt x="428751" y="295910"/>
                  </a:lnTo>
                  <a:lnTo>
                    <a:pt x="436880" y="256540"/>
                  </a:lnTo>
                  <a:lnTo>
                    <a:pt x="437896" y="236220"/>
                  </a:lnTo>
                  <a:lnTo>
                    <a:pt x="437007" y="215900"/>
                  </a:lnTo>
                  <a:lnTo>
                    <a:pt x="429006" y="176530"/>
                  </a:lnTo>
                  <a:lnTo>
                    <a:pt x="413766" y="139700"/>
                  </a:lnTo>
                  <a:lnTo>
                    <a:pt x="392175" y="107950"/>
                  </a:lnTo>
                  <a:lnTo>
                    <a:pt x="364871" y="80010"/>
                  </a:lnTo>
                  <a:lnTo>
                    <a:pt x="332740" y="58420"/>
                  </a:lnTo>
                  <a:lnTo>
                    <a:pt x="317608" y="50800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24483" y="2436876"/>
              <a:ext cx="7162800" cy="1755775"/>
            </a:xfrm>
            <a:custGeom>
              <a:avLst/>
              <a:gdLst/>
              <a:ahLst/>
              <a:cxnLst/>
              <a:rect l="l" t="t" r="r" b="b"/>
              <a:pathLst>
                <a:path w="7162800" h="1755775">
                  <a:moveTo>
                    <a:pt x="0" y="1755648"/>
                  </a:moveTo>
                  <a:lnTo>
                    <a:pt x="7162800" y="1755648"/>
                  </a:lnTo>
                  <a:lnTo>
                    <a:pt x="7162800" y="0"/>
                  </a:lnTo>
                  <a:lnTo>
                    <a:pt x="0" y="0"/>
                  </a:lnTo>
                  <a:lnTo>
                    <a:pt x="0" y="17556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287907" y="2455926"/>
            <a:ext cx="623570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i="1" spc="-40" dirty="0">
                <a:solidFill>
                  <a:srgbClr val="001F5F"/>
                </a:solidFill>
                <a:latin typeface="Calibri"/>
                <a:cs typeface="Calibri"/>
              </a:rPr>
              <a:t>КРАТКАЯ</a:t>
            </a:r>
            <a:r>
              <a:rPr sz="1800" b="1" i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spc="-15" dirty="0">
                <a:solidFill>
                  <a:srgbClr val="001F5F"/>
                </a:solidFill>
                <a:latin typeface="Calibri"/>
                <a:cs typeface="Calibri"/>
              </a:rPr>
              <a:t>ПРЕЗЕНТАЦИЯ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i="1" spc="-10" dirty="0">
                <a:solidFill>
                  <a:srgbClr val="001F5F"/>
                </a:solidFill>
                <a:latin typeface="Calibri"/>
                <a:cs typeface="Calibri"/>
              </a:rPr>
              <a:t>ОСНОВНОЙ</a:t>
            </a:r>
            <a:r>
              <a:rPr sz="1800" b="1" i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spc="-25" dirty="0">
                <a:solidFill>
                  <a:srgbClr val="001F5F"/>
                </a:solidFill>
                <a:latin typeface="Calibri"/>
                <a:cs typeface="Calibri"/>
              </a:rPr>
              <a:t>ОБРАЗОВАТЕЛЬНОЙ</a:t>
            </a:r>
            <a:r>
              <a:rPr sz="1800" b="1" i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spc="-15" dirty="0">
                <a:solidFill>
                  <a:srgbClr val="001F5F"/>
                </a:solidFill>
                <a:latin typeface="Calibri"/>
                <a:cs typeface="Calibri"/>
              </a:rPr>
              <a:t>ПРОГРАММЫ</a:t>
            </a:r>
            <a:r>
              <a:rPr sz="1800" b="1" i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spc="-25" dirty="0">
                <a:solidFill>
                  <a:srgbClr val="001F5F"/>
                </a:solidFill>
                <a:latin typeface="Calibri"/>
                <a:cs typeface="Calibri"/>
              </a:rPr>
              <a:t>ДОШКОЛЬНОГО</a:t>
            </a:r>
            <a:endParaRPr sz="1800" dirty="0">
              <a:latin typeface="Calibri"/>
              <a:cs typeface="Calibri"/>
            </a:endParaRPr>
          </a:p>
          <a:p>
            <a:pPr marL="5715" algn="ctr">
              <a:lnSpc>
                <a:spcPct val="100000"/>
              </a:lnSpc>
            </a:pPr>
            <a:r>
              <a:rPr sz="1800" b="1" i="1" spc="-15" dirty="0">
                <a:solidFill>
                  <a:srgbClr val="001F5F"/>
                </a:solidFill>
                <a:latin typeface="Calibri"/>
                <a:cs typeface="Calibri"/>
              </a:rPr>
              <a:t>ОБРАЗОВАНИЯ</a:t>
            </a:r>
            <a:endParaRPr sz="1800" dirty="0">
              <a:latin typeface="Calibri"/>
              <a:cs typeface="Calibri"/>
            </a:endParaRPr>
          </a:p>
          <a:p>
            <a:pPr marL="485140" marR="468630" algn="ctr">
              <a:lnSpc>
                <a:spcPct val="100000"/>
              </a:lnSpc>
            </a:pPr>
            <a:r>
              <a:rPr sz="1800" b="1" i="1" spc="-10" dirty="0">
                <a:solidFill>
                  <a:srgbClr val="001F5F"/>
                </a:solidFill>
                <a:latin typeface="Calibri"/>
                <a:cs typeface="Calibri"/>
              </a:rPr>
              <a:t>МУНИЦИПАЛЬНОГО</a:t>
            </a:r>
            <a:r>
              <a:rPr sz="1800" b="1" i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spc="-20" dirty="0">
                <a:solidFill>
                  <a:srgbClr val="001F5F"/>
                </a:solidFill>
                <a:latin typeface="Calibri"/>
                <a:cs typeface="Calibri"/>
              </a:rPr>
              <a:t>АВТОНОМНОГО</a:t>
            </a:r>
            <a:r>
              <a:rPr sz="1800" b="1" i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spc="-20" dirty="0">
                <a:solidFill>
                  <a:srgbClr val="001F5F"/>
                </a:solidFill>
                <a:latin typeface="Calibri"/>
                <a:cs typeface="Calibri"/>
              </a:rPr>
              <a:t>ДОШКОЛЬНОГО </a:t>
            </a:r>
            <a:r>
              <a:rPr sz="1800" b="1" i="1" spc="-3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spc="-25" dirty="0">
                <a:solidFill>
                  <a:srgbClr val="001F5F"/>
                </a:solidFill>
                <a:latin typeface="Calibri"/>
                <a:cs typeface="Calibri"/>
              </a:rPr>
              <a:t>ОБРАЗОВАТЕЛЬНОГО</a:t>
            </a:r>
            <a:r>
              <a:rPr sz="1800" b="1" i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Calibri"/>
                <a:cs typeface="Calibri"/>
              </a:rPr>
              <a:t>УЧРЕЖДЕНИЯ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i="1" dirty="0">
                <a:solidFill>
                  <a:srgbClr val="001F5F"/>
                </a:solidFill>
                <a:latin typeface="Calibri"/>
                <a:cs typeface="Calibri"/>
              </a:rPr>
              <a:t>д/с</a:t>
            </a:r>
            <a:r>
              <a:rPr sz="1800" b="1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Calibri"/>
                <a:cs typeface="Calibri"/>
              </a:rPr>
              <a:t>№</a:t>
            </a:r>
            <a:r>
              <a:rPr sz="1800" b="1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dirty="0" smtClean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lang="ru-RU" sz="1800" b="1" i="1" dirty="0" smtClean="0">
                <a:solidFill>
                  <a:srgbClr val="001F5F"/>
                </a:solidFill>
                <a:latin typeface="Calibri"/>
                <a:cs typeface="Calibri"/>
              </a:rPr>
              <a:t>11</a:t>
            </a:r>
            <a:r>
              <a:rPr sz="1800" b="1" i="1" spc="-10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Calibri"/>
                <a:cs typeface="Calibri"/>
              </a:rPr>
              <a:t>города</a:t>
            </a:r>
            <a:r>
              <a:rPr sz="1800" b="1" i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i="1" spc="-15" dirty="0">
                <a:solidFill>
                  <a:srgbClr val="001F5F"/>
                </a:solidFill>
                <a:latin typeface="Calibri"/>
                <a:cs typeface="Calibri"/>
              </a:rPr>
              <a:t>Тюмени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071473" y="582879"/>
            <a:ext cx="6664325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000" spc="-10" dirty="0"/>
              <a:t>Муниципальное</a:t>
            </a:r>
            <a:r>
              <a:rPr sz="2000" spc="55" dirty="0"/>
              <a:t> </a:t>
            </a:r>
            <a:r>
              <a:rPr sz="2000" spc="-10" dirty="0"/>
              <a:t>автономное</a:t>
            </a:r>
            <a:r>
              <a:rPr sz="2000" spc="25" dirty="0"/>
              <a:t> </a:t>
            </a:r>
            <a:r>
              <a:rPr sz="2000" spc="-15" dirty="0"/>
              <a:t>дошкольное</a:t>
            </a:r>
            <a:r>
              <a:rPr sz="2000" dirty="0"/>
              <a:t> </a:t>
            </a:r>
            <a:r>
              <a:rPr sz="2000" spc="-10" dirty="0"/>
              <a:t>образовательное</a:t>
            </a:r>
            <a:endParaRPr sz="2000" dirty="0"/>
          </a:p>
          <a:p>
            <a:pPr marL="3175" algn="ctr">
              <a:lnSpc>
                <a:spcPct val="100000"/>
              </a:lnSpc>
            </a:pPr>
            <a:r>
              <a:rPr lang="ru-RU" sz="2000" spc="-15" dirty="0"/>
              <a:t>у</a:t>
            </a:r>
            <a:r>
              <a:rPr sz="2000" spc="-15" dirty="0" err="1" smtClean="0"/>
              <a:t>чреждение</a:t>
            </a:r>
            <a:r>
              <a:rPr lang="ru-RU" sz="2000" spc="-15" dirty="0" smtClean="0"/>
              <a:t> центр развития ребенка</a:t>
            </a:r>
            <a:r>
              <a:rPr sz="2000" spc="45" dirty="0" smtClean="0"/>
              <a:t> </a:t>
            </a:r>
            <a:r>
              <a:rPr lang="ru-RU" sz="2000" spc="45" dirty="0" smtClean="0"/>
              <a:t>- </a:t>
            </a:r>
            <a:r>
              <a:rPr sz="2000" spc="-15" dirty="0" err="1" smtClean="0"/>
              <a:t>детский</a:t>
            </a:r>
            <a:r>
              <a:rPr sz="2000" spc="40" dirty="0" smtClean="0"/>
              <a:t> </a:t>
            </a:r>
            <a:r>
              <a:rPr sz="2000" spc="-5" dirty="0"/>
              <a:t>сад</a:t>
            </a:r>
            <a:r>
              <a:rPr sz="2000" spc="-10" dirty="0"/>
              <a:t> №</a:t>
            </a:r>
            <a:r>
              <a:rPr sz="2000" dirty="0"/>
              <a:t> </a:t>
            </a:r>
            <a:r>
              <a:rPr sz="2000" spc="-5" dirty="0" smtClean="0"/>
              <a:t>1</a:t>
            </a:r>
            <a:r>
              <a:rPr lang="ru-RU" sz="2000" spc="-5" dirty="0" smtClean="0"/>
              <a:t>11</a:t>
            </a:r>
            <a:r>
              <a:rPr sz="2000" spc="-10" dirty="0" smtClean="0"/>
              <a:t> </a:t>
            </a:r>
            <a:r>
              <a:rPr sz="2000" spc="-15" dirty="0"/>
              <a:t>города</a:t>
            </a:r>
            <a:r>
              <a:rPr sz="2000" spc="15" dirty="0"/>
              <a:t> </a:t>
            </a:r>
            <a:r>
              <a:rPr sz="2000" spc="-25" dirty="0"/>
              <a:t>Тюмени</a:t>
            </a:r>
            <a:endParaRPr sz="2000" dirty="0"/>
          </a:p>
        </p:txBody>
      </p:sp>
      <p:pic>
        <p:nvPicPr>
          <p:cNvPr id="1026" name="Picture 2" descr="Человечки для презентации - 54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46279"/>
            <a:ext cx="2159712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7211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Организация</a:t>
            </a:r>
            <a:r>
              <a:rPr spc="-55" dirty="0"/>
              <a:t> </a:t>
            </a:r>
            <a:r>
              <a:rPr spc="-5" dirty="0"/>
              <a:t>работы</a:t>
            </a:r>
            <a:r>
              <a:rPr spc="-15" dirty="0"/>
              <a:t> </a:t>
            </a:r>
            <a:r>
              <a:rPr spc="-5" dirty="0"/>
              <a:t>по </a:t>
            </a:r>
            <a:r>
              <a:rPr spc="-390" dirty="0"/>
              <a:t> </a:t>
            </a:r>
            <a:r>
              <a:rPr spc="-5" dirty="0"/>
              <a:t>направлению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«Социально-коммуникативное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993775"/>
            <a:ext cx="3841750" cy="551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53365" algn="ctr">
              <a:lnSpc>
                <a:spcPct val="100000"/>
              </a:lnSpc>
              <a:spcBef>
                <a:spcPts val="100"/>
              </a:spcBef>
            </a:pPr>
            <a:endParaRPr lang="ru-RU" sz="1800" b="1" spc="-5" dirty="0" smtClean="0">
              <a:latin typeface="Calibri"/>
              <a:cs typeface="Calibri"/>
            </a:endParaRPr>
          </a:p>
          <a:p>
            <a:pPr marR="253365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spc="-5" dirty="0" smtClean="0">
                <a:latin typeface="Calibri"/>
                <a:cs typeface="Calibri"/>
              </a:rPr>
              <a:t>                                                 </a:t>
            </a:r>
            <a:r>
              <a:rPr sz="1800" b="1" spc="-5" dirty="0" err="1" smtClean="0">
                <a:latin typeface="Calibri"/>
                <a:cs typeface="Calibri"/>
              </a:rPr>
              <a:t>развитие</a:t>
            </a:r>
            <a:r>
              <a:rPr sz="1800" b="1" spc="-5" dirty="0">
                <a:latin typeface="Calibri"/>
                <a:cs typeface="Calibri"/>
              </a:rPr>
              <a:t>»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 dirty="0">
              <a:latin typeface="Calibri"/>
              <a:cs typeface="Calibri"/>
            </a:endParaRPr>
          </a:p>
          <a:p>
            <a:pPr marL="12700" marR="119380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Решение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совокупных задач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воспитания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рамках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образовательной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области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"Социально-</a:t>
            </a:r>
            <a:endParaRPr sz="1400" dirty="0">
              <a:latin typeface="Calibri"/>
              <a:cs typeface="Calibri"/>
            </a:endParaRPr>
          </a:p>
          <a:p>
            <a:pPr marL="12700" marR="46799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коммуникативное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развитие"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направлено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на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приобщение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spc="-10" dirty="0">
                <a:latin typeface="Calibri"/>
                <a:cs typeface="Calibri"/>
              </a:rPr>
              <a:t>ценностям </a:t>
            </a:r>
            <a:r>
              <a:rPr sz="1400" spc="-15" dirty="0">
                <a:latin typeface="Calibri"/>
                <a:cs typeface="Calibri"/>
              </a:rPr>
              <a:t>"Родина", 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"Природа",</a:t>
            </a:r>
            <a:r>
              <a:rPr sz="1400" spc="-10" dirty="0">
                <a:latin typeface="Calibri"/>
                <a:cs typeface="Calibri"/>
              </a:rPr>
              <a:t> "Семья", </a:t>
            </a:r>
            <a:r>
              <a:rPr sz="1400" spc="-5" dirty="0">
                <a:latin typeface="Calibri"/>
                <a:cs typeface="Calibri"/>
              </a:rPr>
              <a:t>"Человек", </a:t>
            </a:r>
            <a:r>
              <a:rPr sz="1400" spc="-10" dirty="0">
                <a:latin typeface="Calibri"/>
                <a:cs typeface="Calibri"/>
              </a:rPr>
              <a:t>"Жизнь",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"Милосердие",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"Добро",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"Дружба",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"Сотрудничество", </a:t>
            </a:r>
            <a:r>
              <a:rPr sz="1400" spc="-35" dirty="0">
                <a:latin typeface="Calibri"/>
                <a:cs typeface="Calibri"/>
              </a:rPr>
              <a:t>"Труд".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Это </a:t>
            </a:r>
            <a:r>
              <a:rPr sz="1400" spc="-10" dirty="0">
                <a:latin typeface="Calibri"/>
                <a:cs typeface="Calibri"/>
              </a:rPr>
              <a:t>предполагает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решение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задач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нескольких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направлений </a:t>
            </a:r>
            <a:r>
              <a:rPr sz="1400" spc="-5" dirty="0">
                <a:latin typeface="Calibri"/>
                <a:cs typeface="Calibri"/>
              </a:rPr>
              <a:t> воспитания:</a:t>
            </a:r>
            <a:endParaRPr sz="1400" dirty="0">
              <a:latin typeface="Calibri"/>
              <a:cs typeface="Calibri"/>
            </a:endParaRPr>
          </a:p>
          <a:p>
            <a:pPr marL="12700" marR="3810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-воспитание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уважения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своей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семье,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своему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населенному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пункту,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родному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краю,</a:t>
            </a:r>
            <a:r>
              <a:rPr sz="1400" dirty="0">
                <a:latin typeface="Calibri"/>
                <a:cs typeface="Calibri"/>
              </a:rPr>
              <a:t> своей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стране;</a:t>
            </a:r>
            <a:endParaRPr sz="14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воспитание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уважительного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отношения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другим 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людям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-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детям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взрослым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(родителям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(законным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представителям),</a:t>
            </a:r>
            <a:r>
              <a:rPr sz="1400" spc="-10" dirty="0">
                <a:latin typeface="Calibri"/>
                <a:cs typeface="Calibri"/>
              </a:rPr>
              <a:t> педагогам, </a:t>
            </a:r>
            <a:r>
              <a:rPr sz="1400" spc="-5" dirty="0">
                <a:latin typeface="Calibri"/>
                <a:cs typeface="Calibri"/>
              </a:rPr>
              <a:t>соседям и </a:t>
            </a:r>
            <a:r>
              <a:rPr sz="1400" spc="-10" dirty="0">
                <a:latin typeface="Calibri"/>
                <a:cs typeface="Calibri"/>
              </a:rPr>
              <a:t>другим), </a:t>
            </a:r>
            <a:r>
              <a:rPr sz="1400" spc="-5" dirty="0">
                <a:latin typeface="Calibri"/>
                <a:cs typeface="Calibri"/>
              </a:rPr>
              <a:t> вне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зависимости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от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их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этнической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национальной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принадлежности;</a:t>
            </a:r>
            <a:endParaRPr sz="1400" dirty="0">
              <a:latin typeface="Calibri"/>
              <a:cs typeface="Calibri"/>
            </a:endParaRPr>
          </a:p>
          <a:p>
            <a:pPr marL="12700" marR="76962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-воспитание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ценностного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отношения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культурному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наследию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своего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народа,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ts val="166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нравственным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культурным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традициям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России;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ts val="2140"/>
              </a:lnSpc>
            </a:pPr>
            <a:r>
              <a:rPr sz="1400" spc="-15" dirty="0">
                <a:latin typeface="Calibri"/>
                <a:cs typeface="Calibri"/>
              </a:rPr>
              <a:t>содействие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становлению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целостной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картины</a:t>
            </a:r>
            <a:r>
              <a:rPr sz="1800" spc="-1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0982" y="170434"/>
            <a:ext cx="30365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6390" marR="32131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Организация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работы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по </a:t>
            </a:r>
            <a:r>
              <a:rPr sz="1800" b="1" spc="-39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направлению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«Художественно-эстетическое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развитие»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3664" y="1395806"/>
            <a:ext cx="4605655" cy="5361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4180" marR="386080" indent="393065" algn="just">
              <a:lnSpc>
                <a:spcPct val="100000"/>
              </a:lnSpc>
              <a:spcBef>
                <a:spcPts val="95"/>
              </a:spcBef>
            </a:pPr>
            <a:r>
              <a:rPr sz="1400" b="1" i="1" spc="-10" dirty="0">
                <a:latin typeface="Calibri"/>
                <a:cs typeface="Calibri"/>
              </a:rPr>
              <a:t>Художественно-эстетическое </a:t>
            </a:r>
            <a:r>
              <a:rPr sz="1400" b="1" i="1" spc="-5" dirty="0">
                <a:latin typeface="Calibri"/>
                <a:cs typeface="Calibri"/>
              </a:rPr>
              <a:t>развитие" </a:t>
            </a:r>
            <a:r>
              <a:rPr sz="1400" b="1" i="1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направлено на приобщение </a:t>
            </a:r>
            <a:r>
              <a:rPr sz="1400" b="1" i="1" spc="-15" dirty="0">
                <a:latin typeface="Calibri"/>
                <a:cs typeface="Calibri"/>
              </a:rPr>
              <a:t>детей </a:t>
            </a:r>
            <a:r>
              <a:rPr sz="1400" b="1" i="1" spc="-5" dirty="0">
                <a:latin typeface="Calibri"/>
                <a:cs typeface="Calibri"/>
              </a:rPr>
              <a:t>к </a:t>
            </a:r>
            <a:r>
              <a:rPr sz="1400" b="1" i="1" spc="-10" dirty="0">
                <a:latin typeface="Calibri"/>
                <a:cs typeface="Calibri"/>
              </a:rPr>
              <a:t>ценностям </a:t>
            </a:r>
            <a:r>
              <a:rPr sz="1400" b="1" i="1" spc="-305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"Культура"</a:t>
            </a:r>
            <a:r>
              <a:rPr sz="1400" b="1" i="1" spc="-20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и "Красота",</a:t>
            </a:r>
            <a:r>
              <a:rPr sz="1400" b="1" i="1" spc="-10" dirty="0">
                <a:latin typeface="Calibri"/>
                <a:cs typeface="Calibri"/>
              </a:rPr>
              <a:t> что</a:t>
            </a:r>
            <a:r>
              <a:rPr sz="1400" b="1" i="1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предполагает:</a:t>
            </a:r>
            <a:endParaRPr sz="1400">
              <a:latin typeface="Calibri"/>
              <a:cs typeface="Calibri"/>
            </a:endParaRPr>
          </a:p>
          <a:p>
            <a:pPr marL="353695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-воспитание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эстетических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чувств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(удивления,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радости,</a:t>
            </a:r>
            <a:endParaRPr sz="1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Calibri"/>
                <a:cs typeface="Calibri"/>
              </a:rPr>
              <a:t>восхищения)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различным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объектам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явлениям</a:t>
            </a:r>
            <a:endParaRPr sz="14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окружающего мира (природного, </a:t>
            </a:r>
            <a:r>
              <a:rPr sz="1400" spc="-10" dirty="0">
                <a:latin typeface="Calibri"/>
                <a:cs typeface="Calibri"/>
              </a:rPr>
              <a:t>бытового, социального),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произведениям </a:t>
            </a:r>
            <a:r>
              <a:rPr sz="1400" spc="-5" dirty="0">
                <a:latin typeface="Calibri"/>
                <a:cs typeface="Calibri"/>
              </a:rPr>
              <a:t>разных </a:t>
            </a:r>
            <a:r>
              <a:rPr sz="1400" spc="-10" dirty="0">
                <a:latin typeface="Calibri"/>
                <a:cs typeface="Calibri"/>
              </a:rPr>
              <a:t>видов, жанров </a:t>
            </a:r>
            <a:r>
              <a:rPr sz="1400" spc="-5" dirty="0">
                <a:latin typeface="Calibri"/>
                <a:cs typeface="Calibri"/>
              </a:rPr>
              <a:t>и </a:t>
            </a:r>
            <a:r>
              <a:rPr sz="1400" spc="-10" dirty="0">
                <a:latin typeface="Calibri"/>
                <a:cs typeface="Calibri"/>
              </a:rPr>
              <a:t>стилей </a:t>
            </a:r>
            <a:r>
              <a:rPr sz="1400" spc="-5" dirty="0">
                <a:latin typeface="Calibri"/>
                <a:cs typeface="Calibri"/>
              </a:rPr>
              <a:t>искусства </a:t>
            </a:r>
            <a:r>
              <a:rPr sz="1400" dirty="0">
                <a:latin typeface="Calibri"/>
                <a:cs typeface="Calibri"/>
              </a:rPr>
              <a:t>(в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соответствии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возрастными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особенностями);</a:t>
            </a:r>
            <a:endParaRPr sz="1400">
              <a:latin typeface="Calibri"/>
              <a:cs typeface="Calibri"/>
            </a:endParaRPr>
          </a:p>
          <a:p>
            <a:pPr marL="12700" marR="316230" indent="340995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-приобщение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традициям</a:t>
            </a:r>
            <a:r>
              <a:rPr sz="1400" spc="114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 </a:t>
            </a:r>
            <a:r>
              <a:rPr sz="1400" spc="-15" dirty="0">
                <a:latin typeface="Calibri"/>
                <a:cs typeface="Calibri"/>
              </a:rPr>
              <a:t>великому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культурному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наследию российского </a:t>
            </a:r>
            <a:r>
              <a:rPr sz="1400" spc="-15" dirty="0">
                <a:latin typeface="Calibri"/>
                <a:cs typeface="Calibri"/>
              </a:rPr>
              <a:t>народа, шедеврам</a:t>
            </a:r>
            <a:r>
              <a:rPr sz="1400" spc="-10" dirty="0">
                <a:latin typeface="Calibri"/>
                <a:cs typeface="Calibri"/>
              </a:rPr>
              <a:t> мировой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художественной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культуры;</a:t>
            </a:r>
            <a:endParaRPr sz="1400">
              <a:latin typeface="Calibri"/>
              <a:cs typeface="Calibri"/>
            </a:endParaRPr>
          </a:p>
          <a:p>
            <a:pPr marL="35369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-становление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эстетического,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эмоционально-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ценностного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отношения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spc="-15" dirty="0">
                <a:latin typeface="Calibri"/>
                <a:cs typeface="Calibri"/>
              </a:rPr>
              <a:t>окружающему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миру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для</a:t>
            </a:r>
            <a:endParaRPr sz="1400">
              <a:latin typeface="Calibri"/>
              <a:cs typeface="Calibri"/>
            </a:endParaRPr>
          </a:p>
          <a:p>
            <a:pPr marL="353695" marR="443865" indent="-34163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Calibri"/>
                <a:cs typeface="Calibri"/>
              </a:rPr>
              <a:t>гармонизации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внешнего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внутреннего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мира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ребенка;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создание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условий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для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раскрытия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детьми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базовых</a:t>
            </a:r>
            <a:endParaRPr sz="1400">
              <a:latin typeface="Calibri"/>
              <a:cs typeface="Calibri"/>
            </a:endParaRPr>
          </a:p>
          <a:p>
            <a:pPr marL="12700" marR="22225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ценностей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их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проживания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разных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видах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художественно-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творческой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деятельности;</a:t>
            </a:r>
            <a:endParaRPr sz="1400">
              <a:latin typeface="Calibri"/>
              <a:cs typeface="Calibri"/>
            </a:endParaRPr>
          </a:p>
          <a:p>
            <a:pPr marL="12700" marR="83185" indent="34099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-формирование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целостной </a:t>
            </a:r>
            <a:r>
              <a:rPr sz="1400" spc="-15" dirty="0">
                <a:latin typeface="Calibri"/>
                <a:cs typeface="Calibri"/>
              </a:rPr>
              <a:t>картины мира </a:t>
            </a:r>
            <a:r>
              <a:rPr sz="1400" spc="-5" dirty="0">
                <a:latin typeface="Calibri"/>
                <a:cs typeface="Calibri"/>
              </a:rPr>
              <a:t>на основе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интеграции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интеллектуального </a:t>
            </a:r>
            <a:r>
              <a:rPr sz="1400" spc="-5" dirty="0">
                <a:latin typeface="Calibri"/>
                <a:cs typeface="Calibri"/>
              </a:rPr>
              <a:t>и эмоционально-образного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способов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его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освоения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детьми;</a:t>
            </a:r>
            <a:endParaRPr sz="1400">
              <a:latin typeface="Calibri"/>
              <a:cs typeface="Calibri"/>
            </a:endParaRPr>
          </a:p>
          <a:p>
            <a:pPr marL="35369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-создание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условий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для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выявления,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развития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endParaRPr sz="1400">
              <a:latin typeface="Calibri"/>
              <a:cs typeface="Calibri"/>
            </a:endParaRPr>
          </a:p>
          <a:p>
            <a:pPr marL="12700" marR="8509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реализации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творческого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потенциала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каждого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ребенка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учетом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его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индивидуальности,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поддержка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его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готовности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творческой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самореализации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сотворчеству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другими 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людьми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(детьми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взрослыми).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13816" y="1051560"/>
            <a:ext cx="7820025" cy="562610"/>
            <a:chOff x="813816" y="1051560"/>
            <a:chExt cx="7820025" cy="56261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3816" y="1203960"/>
              <a:ext cx="504444" cy="4099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29016" y="1051560"/>
              <a:ext cx="504444" cy="4099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990" y="170434"/>
            <a:ext cx="5766410" cy="654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chemeClr val="tx1"/>
                </a:solidFill>
              </a:rPr>
              <a:t>Организация</a:t>
            </a:r>
            <a:r>
              <a:rPr sz="2000" spc="-55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работы</a:t>
            </a:r>
            <a:r>
              <a:rPr sz="2000" spc="-15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по </a:t>
            </a:r>
            <a:r>
              <a:rPr sz="2000" spc="-390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направлению</a:t>
            </a:r>
          </a:p>
          <a:p>
            <a:pPr marL="3810" algn="ctr">
              <a:lnSpc>
                <a:spcPct val="100000"/>
              </a:lnSpc>
              <a:spcBef>
                <a:spcPts val="195"/>
              </a:spcBef>
            </a:pPr>
            <a:r>
              <a:rPr sz="2000" dirty="0">
                <a:solidFill>
                  <a:schemeClr val="tx1"/>
                </a:solidFill>
              </a:rPr>
              <a:t>«</a:t>
            </a:r>
            <a:r>
              <a:rPr sz="2000" spc="-10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Речевое</a:t>
            </a:r>
            <a:r>
              <a:rPr sz="2000" spc="-60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развитие»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395806"/>
            <a:ext cx="6703060" cy="15202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5080" indent="-285750" algn="just">
              <a:lnSpc>
                <a:spcPct val="100000"/>
              </a:lnSpc>
              <a:spcBef>
                <a:spcPts val="95"/>
              </a:spcBef>
              <a:buFont typeface="Wingdings" panose="05000000000000000000" pitchFamily="2" charset="2"/>
              <a:buChar char="Ø"/>
            </a:pPr>
            <a:r>
              <a:rPr sz="1400" spc="-5" dirty="0">
                <a:latin typeface="Calibri"/>
                <a:cs typeface="Calibri"/>
              </a:rPr>
              <a:t>Решение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совокупных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задач</a:t>
            </a:r>
            <a:r>
              <a:rPr sz="1400" spc="3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воспитания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рамках</a:t>
            </a:r>
            <a:r>
              <a:rPr sz="1400" spc="-5" dirty="0">
                <a:latin typeface="Calibri"/>
                <a:cs typeface="Calibri"/>
              </a:rPr>
              <a:t> образовательной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области</a:t>
            </a:r>
            <a:r>
              <a:rPr sz="1400" spc="-5" dirty="0">
                <a:latin typeface="Calibri"/>
                <a:cs typeface="Calibri"/>
              </a:rPr>
              <a:t> "Речевое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развитие"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направлено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на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приобщение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детей</a:t>
            </a:r>
            <a:r>
              <a:rPr sz="1400" spc="-5" dirty="0">
                <a:latin typeface="Calibri"/>
                <a:cs typeface="Calibri"/>
              </a:rPr>
              <a:t> к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ценностям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"Культура"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"Красота",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что </a:t>
            </a:r>
            <a:r>
              <a:rPr sz="1400" spc="-10" dirty="0">
                <a:latin typeface="Calibri"/>
                <a:cs typeface="Calibri"/>
              </a:rPr>
              <a:t> предполагает:</a:t>
            </a:r>
            <a:endParaRPr sz="1400" dirty="0">
              <a:latin typeface="Calibri"/>
              <a:cs typeface="Calibri"/>
            </a:endParaRPr>
          </a:p>
          <a:p>
            <a:pPr marL="298450" marR="6350" indent="-28575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  <a:tabLst>
                <a:tab pos="357505" algn="l"/>
              </a:tabLst>
            </a:pPr>
            <a:r>
              <a:rPr sz="1400" spc="-10" dirty="0">
                <a:latin typeface="Calibri"/>
                <a:cs typeface="Calibri"/>
              </a:rPr>
              <a:t>владение</a:t>
            </a:r>
            <a:r>
              <a:rPr sz="1400" spc="-5" dirty="0">
                <a:latin typeface="Calibri"/>
                <a:cs typeface="Calibri"/>
              </a:rPr>
              <a:t> формами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речевого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этикета,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отражающими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принятые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обществе</a:t>
            </a:r>
            <a:r>
              <a:rPr sz="1400" spc="-5" dirty="0">
                <a:latin typeface="Calibri"/>
                <a:cs typeface="Calibri"/>
              </a:rPr>
              <a:t> правила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нормы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культурного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поведения;</a:t>
            </a:r>
            <a:endParaRPr sz="1400" dirty="0">
              <a:latin typeface="Calibri"/>
              <a:cs typeface="Calibri"/>
            </a:endParaRPr>
          </a:p>
          <a:p>
            <a:pPr marL="298450" marR="6985" indent="-28575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57505" algn="l"/>
              </a:tabLst>
            </a:pPr>
            <a:r>
              <a:rPr sz="1400" spc="-5" dirty="0">
                <a:latin typeface="Calibri"/>
                <a:cs typeface="Calibri"/>
              </a:rPr>
              <a:t>воспитание отношения к </a:t>
            </a:r>
            <a:r>
              <a:rPr sz="1400" spc="-10" dirty="0">
                <a:latin typeface="Calibri"/>
                <a:cs typeface="Calibri"/>
              </a:rPr>
              <a:t>родному </a:t>
            </a:r>
            <a:r>
              <a:rPr sz="1400" spc="-5" dirty="0">
                <a:latin typeface="Calibri"/>
                <a:cs typeface="Calibri"/>
              </a:rPr>
              <a:t>языку </a:t>
            </a:r>
            <a:r>
              <a:rPr sz="1400" spc="-15" dirty="0">
                <a:latin typeface="Calibri"/>
                <a:cs typeface="Calibri"/>
              </a:rPr>
              <a:t>как 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ценности,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умения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чувствовать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красоту</a:t>
            </a:r>
            <a:r>
              <a:rPr sz="1400" spc="-5" dirty="0">
                <a:latin typeface="Calibri"/>
                <a:cs typeface="Calibri"/>
              </a:rPr>
              <a:t> языка,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стремления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говорить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красиво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(на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правильном,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богатом,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образном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языке).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216" y="975360"/>
            <a:ext cx="504444" cy="4099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301293"/>
            <a:ext cx="4195445" cy="149542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340"/>
              </a:spcBef>
            </a:pPr>
            <a:r>
              <a:rPr sz="1400" spc="-20" dirty="0">
                <a:latin typeface="Calibri"/>
                <a:cs typeface="Calibri"/>
              </a:rPr>
              <a:t>родителей;</a:t>
            </a:r>
            <a:endParaRPr sz="1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240"/>
              </a:spcBef>
              <a:buFont typeface="Times New Roman"/>
              <a:buChar char="–"/>
              <a:tabLst>
                <a:tab pos="356870" algn="l"/>
                <a:tab pos="357505" algn="l"/>
              </a:tabLst>
            </a:pPr>
            <a:r>
              <a:rPr sz="1400" spc="-15" dirty="0">
                <a:latin typeface="Calibri"/>
                <a:cs typeface="Calibri"/>
              </a:rPr>
              <a:t>приобщение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родителей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участию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жизни</a:t>
            </a:r>
            <a:endParaRPr sz="1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265"/>
              </a:spcBef>
            </a:pPr>
            <a:r>
              <a:rPr sz="1400" spc="-15" dirty="0">
                <a:latin typeface="Calibri"/>
                <a:cs typeface="Calibri"/>
              </a:rPr>
              <a:t>Учреждения;</a:t>
            </a:r>
            <a:endParaRPr sz="1400">
              <a:latin typeface="Calibri"/>
              <a:cs typeface="Calibri"/>
            </a:endParaRPr>
          </a:p>
          <a:p>
            <a:pPr marL="356870" marR="541655" indent="-344805">
              <a:lnSpc>
                <a:spcPts val="1939"/>
              </a:lnSpc>
              <a:spcBef>
                <a:spcPts val="90"/>
              </a:spcBef>
              <a:buFont typeface="Times New Roman"/>
              <a:buChar char="–"/>
              <a:tabLst>
                <a:tab pos="356870" algn="l"/>
                <a:tab pos="357505" algn="l"/>
              </a:tabLst>
            </a:pPr>
            <a:r>
              <a:rPr sz="1400" spc="-10" dirty="0">
                <a:latin typeface="Calibri"/>
                <a:cs typeface="Calibri"/>
              </a:rPr>
              <a:t>оказание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помощи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семьям</a:t>
            </a:r>
            <a:r>
              <a:rPr sz="1400" spc="-10" dirty="0">
                <a:latin typeface="Calibri"/>
                <a:cs typeface="Calibri"/>
              </a:rPr>
              <a:t> воспитанников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развитии,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воспитании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обучении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детей;</a:t>
            </a:r>
            <a:endParaRPr sz="1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35"/>
              </a:spcBef>
              <a:buFont typeface="Times New Roman"/>
              <a:buChar char="–"/>
              <a:tabLst>
                <a:tab pos="356870" algn="l"/>
                <a:tab pos="357505" algn="l"/>
              </a:tabLst>
            </a:pPr>
            <a:r>
              <a:rPr sz="1400" spc="-10" dirty="0">
                <a:latin typeface="Calibri"/>
                <a:cs typeface="Calibri"/>
              </a:rPr>
              <a:t>изучение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пропаганда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лучшего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семейного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опыта.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763" y="2774112"/>
            <a:ext cx="3841750" cy="513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400" spc="-5" dirty="0">
                <a:latin typeface="Calibri"/>
                <a:cs typeface="Calibri"/>
              </a:rPr>
              <a:t>В основу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партнерства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семьи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дошкольного</a:t>
            </a:r>
            <a:endParaRPr sz="1400">
              <a:latin typeface="Calibri"/>
              <a:cs typeface="Calibri"/>
            </a:endParaRPr>
          </a:p>
          <a:p>
            <a:pPr marL="317500">
              <a:lnSpc>
                <a:spcPct val="100000"/>
              </a:lnSpc>
              <a:spcBef>
                <a:spcPts val="240"/>
              </a:spcBef>
            </a:pPr>
            <a:r>
              <a:rPr sz="1400" spc="-15" dirty="0">
                <a:latin typeface="Calibri"/>
                <a:cs typeface="Calibri"/>
              </a:rPr>
              <a:t>учреждения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заложены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следующие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принципы: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3265094"/>
            <a:ext cx="4023995" cy="19862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340"/>
              </a:spcBef>
              <a:buFont typeface="Times New Roman"/>
              <a:buChar char="–"/>
              <a:tabLst>
                <a:tab pos="356870" algn="l"/>
                <a:tab pos="357505" algn="l"/>
              </a:tabLst>
            </a:pPr>
            <a:r>
              <a:rPr sz="1400" spc="-15" dirty="0">
                <a:latin typeface="Calibri"/>
                <a:cs typeface="Calibri"/>
              </a:rPr>
              <a:t>единый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подход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spc="-10" dirty="0">
                <a:latin typeface="Calibri"/>
                <a:cs typeface="Calibri"/>
              </a:rPr>
              <a:t>процессу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воспитания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ребёнка;</a:t>
            </a:r>
            <a:endParaRPr sz="1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240"/>
              </a:spcBef>
              <a:buFont typeface="Times New Roman"/>
              <a:buChar char="–"/>
              <a:tabLst>
                <a:tab pos="356870" algn="l"/>
                <a:tab pos="357505" algn="l"/>
              </a:tabLst>
            </a:pPr>
            <a:r>
              <a:rPr sz="1400" spc="-10" dirty="0">
                <a:latin typeface="Calibri"/>
                <a:cs typeface="Calibri"/>
              </a:rPr>
              <a:t>открытость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дошкольного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учреждения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для</a:t>
            </a:r>
            <a:endParaRPr sz="1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265"/>
              </a:spcBef>
            </a:pPr>
            <a:r>
              <a:rPr sz="1400" spc="-20" dirty="0">
                <a:latin typeface="Calibri"/>
                <a:cs typeface="Calibri"/>
              </a:rPr>
              <a:t>родителей;</a:t>
            </a:r>
            <a:endParaRPr sz="1400">
              <a:latin typeface="Calibri"/>
              <a:cs typeface="Calibri"/>
            </a:endParaRPr>
          </a:p>
          <a:p>
            <a:pPr marL="356870" marR="462915" indent="-344805">
              <a:lnSpc>
                <a:spcPts val="1939"/>
              </a:lnSpc>
              <a:spcBef>
                <a:spcPts val="90"/>
              </a:spcBef>
              <a:buFont typeface="Times New Roman"/>
              <a:buChar char="–"/>
              <a:tabLst>
                <a:tab pos="356870" algn="l"/>
                <a:tab pos="357505" algn="l"/>
              </a:tabLst>
            </a:pPr>
            <a:r>
              <a:rPr sz="1400" spc="-5" dirty="0">
                <a:latin typeface="Calibri"/>
                <a:cs typeface="Calibri"/>
              </a:rPr>
              <a:t>взаимное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доверие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во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взаимоотношениях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педагогов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родителей;</a:t>
            </a:r>
            <a:endParaRPr sz="1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35"/>
              </a:spcBef>
              <a:buFont typeface="Times New Roman"/>
              <a:buChar char="–"/>
              <a:tabLst>
                <a:tab pos="356870" algn="l"/>
                <a:tab pos="357505" algn="l"/>
              </a:tabLst>
            </a:pPr>
            <a:r>
              <a:rPr sz="1400" spc="-10" dirty="0">
                <a:latin typeface="Calibri"/>
                <a:cs typeface="Calibri"/>
              </a:rPr>
              <a:t>уважение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доброжелательность</a:t>
            </a:r>
            <a:r>
              <a:rPr sz="1400" spc="1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друг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другу;</a:t>
            </a:r>
            <a:endParaRPr sz="1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265"/>
              </a:spcBef>
              <a:buFont typeface="Times New Roman"/>
              <a:buChar char="–"/>
              <a:tabLst>
                <a:tab pos="356870" algn="l"/>
                <a:tab pos="357505" algn="l"/>
              </a:tabLst>
            </a:pPr>
            <a:r>
              <a:rPr sz="1400" spc="-10" dirty="0">
                <a:latin typeface="Calibri"/>
                <a:cs typeface="Calibri"/>
              </a:rPr>
              <a:t>дифференцированный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подход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spc="-15" dirty="0">
                <a:latin typeface="Calibri"/>
                <a:cs typeface="Calibri"/>
              </a:rPr>
              <a:t>каждой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семье;</a:t>
            </a:r>
            <a:endParaRPr sz="1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240"/>
              </a:spcBef>
              <a:buFont typeface="Times New Roman"/>
              <a:buChar char="–"/>
              <a:tabLst>
                <a:tab pos="356870" algn="l"/>
                <a:tab pos="357505" algn="l"/>
              </a:tabLst>
            </a:pPr>
            <a:r>
              <a:rPr sz="1400" spc="-10" dirty="0">
                <a:latin typeface="Calibri"/>
                <a:cs typeface="Calibri"/>
              </a:rPr>
              <a:t>равно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ответственность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родителей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-15" dirty="0">
                <a:latin typeface="Calibri"/>
                <a:cs typeface="Calibri"/>
              </a:rPr>
              <a:t> педагогов.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5242305"/>
            <a:ext cx="4207510" cy="1518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786130" indent="-344805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libri"/>
                <a:cs typeface="Calibri"/>
              </a:rPr>
              <a:t>В </a:t>
            </a:r>
            <a:r>
              <a:rPr sz="1400" spc="-20" dirty="0">
                <a:latin typeface="Calibri"/>
                <a:cs typeface="Calibri"/>
              </a:rPr>
              <a:t>Учреждении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осуществляется </a:t>
            </a:r>
            <a:r>
              <a:rPr sz="1400" spc="-15" dirty="0">
                <a:latin typeface="Calibri"/>
                <a:cs typeface="Calibri"/>
              </a:rPr>
              <a:t>интеграция </a:t>
            </a:r>
            <a:r>
              <a:rPr sz="1400" spc="-10" dirty="0">
                <a:latin typeface="Calibri"/>
                <a:cs typeface="Calibri"/>
              </a:rPr>
              <a:t> общественного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семейного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воспитания</a:t>
            </a:r>
            <a:endParaRPr sz="1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дошкольников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со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следующими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категориями</a:t>
            </a:r>
            <a:endParaRPr sz="1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родителей:</a:t>
            </a:r>
            <a:endParaRPr sz="14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5"/>
              </a:spcBef>
              <a:buFont typeface="Times New Roman"/>
              <a:buChar char="–"/>
              <a:tabLst>
                <a:tab pos="356870" algn="l"/>
                <a:tab pos="357505" algn="l"/>
              </a:tabLst>
            </a:pPr>
            <a:r>
              <a:rPr sz="1400" spc="-5" dirty="0">
                <a:latin typeface="Calibri"/>
                <a:cs typeface="Calibri"/>
              </a:rPr>
              <a:t>с семьями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воспитанников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 </a:t>
            </a:r>
            <a:r>
              <a:rPr sz="1400" spc="-20" dirty="0">
                <a:latin typeface="Calibri"/>
                <a:cs typeface="Calibri"/>
              </a:rPr>
              <a:t>том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числе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семьями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имеющими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ОВЗ;</a:t>
            </a:r>
            <a:endParaRPr sz="1400">
              <a:latin typeface="Calibri"/>
              <a:cs typeface="Calibri"/>
            </a:endParaRPr>
          </a:p>
          <a:p>
            <a:pPr marL="396875" indent="-384810">
              <a:lnSpc>
                <a:spcPct val="100000"/>
              </a:lnSpc>
              <a:buFont typeface="Times New Roman"/>
              <a:buChar char="–"/>
              <a:tabLst>
                <a:tab pos="396875" algn="l"/>
                <a:tab pos="397510" algn="l"/>
              </a:tabLst>
            </a:pP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spc="29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молодыми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родителями.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40" y="475234"/>
            <a:ext cx="41598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5715" marR="1605915" indent="-393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Вза</a:t>
            </a:r>
            <a:r>
              <a:rPr sz="1800" b="1" spc="5" dirty="0">
                <a:latin typeface="Calibri"/>
                <a:cs typeface="Calibri"/>
              </a:rPr>
              <a:t>и</a:t>
            </a:r>
            <a:r>
              <a:rPr sz="1800" b="1" spc="10" dirty="0">
                <a:latin typeface="Calibri"/>
                <a:cs typeface="Calibri"/>
              </a:rPr>
              <a:t>м</a:t>
            </a:r>
            <a:r>
              <a:rPr sz="1800" b="1" spc="-55" dirty="0">
                <a:latin typeface="Calibri"/>
                <a:cs typeface="Calibri"/>
              </a:rPr>
              <a:t>о</a:t>
            </a:r>
            <a:r>
              <a:rPr sz="1800" b="1" spc="-15" dirty="0">
                <a:latin typeface="Calibri"/>
                <a:cs typeface="Calibri"/>
              </a:rPr>
              <a:t>д</a:t>
            </a:r>
            <a:r>
              <a:rPr sz="1800" b="1" spc="5" dirty="0">
                <a:latin typeface="Calibri"/>
                <a:cs typeface="Calibri"/>
              </a:rPr>
              <a:t>ей</a:t>
            </a:r>
            <a:r>
              <a:rPr sz="1800" b="1" spc="-10" dirty="0">
                <a:latin typeface="Calibri"/>
                <a:cs typeface="Calibri"/>
              </a:rPr>
              <a:t>с</a:t>
            </a:r>
            <a:r>
              <a:rPr sz="1800" b="1" dirty="0">
                <a:latin typeface="Calibri"/>
                <a:cs typeface="Calibri"/>
              </a:rPr>
              <a:t>твие  с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семьей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1400" spc="-5" dirty="0">
                <a:latin typeface="Times New Roman"/>
                <a:cs typeface="Times New Roman"/>
              </a:rPr>
              <a:t>–	</a:t>
            </a:r>
            <a:r>
              <a:rPr sz="1400" spc="-10" dirty="0">
                <a:latin typeface="Calibri"/>
                <a:cs typeface="Calibri"/>
              </a:rPr>
              <a:t>Формирование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психолого-педагогических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знаний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66216" y="746759"/>
            <a:ext cx="7134225" cy="410209"/>
            <a:chOff x="966216" y="746759"/>
            <a:chExt cx="7134225" cy="410209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6216" y="746759"/>
              <a:ext cx="504444" cy="40995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95616" y="746759"/>
              <a:ext cx="504444" cy="409956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800600" y="399034"/>
            <a:ext cx="360705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chemeClr val="tx1"/>
                </a:solidFill>
              </a:rPr>
              <a:t>Формы</a:t>
            </a:r>
            <a:r>
              <a:rPr spc="-15" dirty="0"/>
              <a:t> </a:t>
            </a:r>
            <a:r>
              <a:rPr sz="1600" spc="-5" dirty="0">
                <a:solidFill>
                  <a:schemeClr val="tx1"/>
                </a:solidFill>
              </a:rPr>
              <a:t>работы</a:t>
            </a:r>
            <a:r>
              <a:rPr spc="-10" dirty="0"/>
              <a:t> </a:t>
            </a:r>
            <a:r>
              <a:rPr sz="1800" dirty="0">
                <a:solidFill>
                  <a:schemeClr val="tx1"/>
                </a:solidFill>
              </a:rPr>
              <a:t>с</a:t>
            </a:r>
            <a:r>
              <a:rPr sz="1800" spc="-30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семьей</a:t>
            </a:r>
            <a:r>
              <a:rPr spc="-5" dirty="0"/>
              <a:t>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14517" y="1015111"/>
            <a:ext cx="19132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0965" indent="-88900">
              <a:lnSpc>
                <a:spcPct val="100000"/>
              </a:lnSpc>
              <a:spcBef>
                <a:spcPts val="90"/>
              </a:spcBef>
              <a:buSzPct val="92857"/>
              <a:buChar char="•"/>
              <a:tabLst>
                <a:tab pos="101600" algn="l"/>
              </a:tabLst>
            </a:pPr>
            <a:r>
              <a:rPr sz="1400" spc="-20" dirty="0">
                <a:latin typeface="Calibri"/>
                <a:cs typeface="Calibri"/>
              </a:rPr>
              <a:t>Родительские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собрания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14517" y="1228470"/>
            <a:ext cx="3201035" cy="173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0335" indent="-128270">
              <a:lnSpc>
                <a:spcPct val="100000"/>
              </a:lnSpc>
              <a:spcBef>
                <a:spcPts val="90"/>
              </a:spcBef>
              <a:buChar char="•"/>
              <a:tabLst>
                <a:tab pos="140970" algn="l"/>
              </a:tabLst>
            </a:pPr>
            <a:r>
              <a:rPr sz="1400" spc="-10" dirty="0">
                <a:latin typeface="Calibri"/>
                <a:cs typeface="Calibri"/>
              </a:rPr>
              <a:t>Информационные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странички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на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официальном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сайте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учреждения,</a:t>
            </a:r>
            <a:endParaRPr sz="1400" dirty="0">
              <a:latin typeface="Calibri"/>
              <a:cs typeface="Calibri"/>
            </a:endParaRPr>
          </a:p>
          <a:p>
            <a:pPr marL="100965" indent="-88900">
              <a:lnSpc>
                <a:spcPct val="100000"/>
              </a:lnSpc>
              <a:buChar char="•"/>
              <a:tabLst>
                <a:tab pos="101600" algn="l"/>
              </a:tabLst>
            </a:pPr>
            <a:r>
              <a:rPr sz="1400" spc="-10" dirty="0">
                <a:latin typeface="Calibri"/>
                <a:cs typeface="Calibri"/>
              </a:rPr>
              <a:t>социальных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сетях</a:t>
            </a:r>
            <a:endParaRPr sz="1400" dirty="0">
              <a:latin typeface="Calibri"/>
              <a:cs typeface="Calibri"/>
            </a:endParaRPr>
          </a:p>
          <a:p>
            <a:pPr marL="12700" marR="1056005">
              <a:lnSpc>
                <a:spcPct val="100000"/>
              </a:lnSpc>
              <a:buChar char="•"/>
              <a:tabLst>
                <a:tab pos="101600" algn="l"/>
              </a:tabLst>
            </a:pPr>
            <a:r>
              <a:rPr sz="1400" spc="-5" dirty="0" err="1" smtClean="0">
                <a:latin typeface="Calibri"/>
                <a:cs typeface="Calibri"/>
              </a:rPr>
              <a:t>Совместные</a:t>
            </a:r>
            <a:r>
              <a:rPr sz="1400" dirty="0" smtClean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творческие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исследовательские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проекты</a:t>
            </a:r>
            <a:endParaRPr sz="1400" dirty="0">
              <a:latin typeface="Calibri"/>
              <a:cs typeface="Calibri"/>
            </a:endParaRPr>
          </a:p>
          <a:p>
            <a:pPr marL="100965" indent="-88900">
              <a:lnSpc>
                <a:spcPct val="100000"/>
              </a:lnSpc>
              <a:buChar char="•"/>
              <a:tabLst>
                <a:tab pos="101600" algn="l"/>
              </a:tabLst>
            </a:pPr>
            <a:r>
              <a:rPr sz="1400" spc="-5" dirty="0">
                <a:latin typeface="Calibri"/>
                <a:cs typeface="Calibri"/>
              </a:rPr>
              <a:t>Совместные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акции</a:t>
            </a:r>
            <a:endParaRPr sz="1400" dirty="0">
              <a:latin typeface="Calibri"/>
              <a:cs typeface="Calibri"/>
            </a:endParaRPr>
          </a:p>
          <a:p>
            <a:pPr marL="100965" indent="-88900">
              <a:lnSpc>
                <a:spcPct val="100000"/>
              </a:lnSpc>
              <a:spcBef>
                <a:spcPts val="5"/>
              </a:spcBef>
              <a:buChar char="•"/>
              <a:tabLst>
                <a:tab pos="101600" algn="l"/>
              </a:tabLst>
            </a:pPr>
            <a:r>
              <a:rPr sz="1400" spc="-10" dirty="0">
                <a:latin typeface="Calibri"/>
                <a:cs typeface="Calibri"/>
              </a:rPr>
              <a:t>Конкурсы</a:t>
            </a:r>
            <a:endParaRPr sz="1400" dirty="0">
              <a:latin typeface="Calibri"/>
              <a:cs typeface="Calibri"/>
            </a:endParaRPr>
          </a:p>
          <a:p>
            <a:pPr marL="140335" indent="-128270">
              <a:lnSpc>
                <a:spcPct val="100000"/>
              </a:lnSpc>
              <a:buChar char="•"/>
              <a:tabLst>
                <a:tab pos="140970" algn="l"/>
              </a:tabLst>
            </a:pPr>
            <a:r>
              <a:rPr sz="1400" spc="-20" dirty="0">
                <a:latin typeface="Calibri"/>
                <a:cs typeface="Calibri"/>
              </a:rPr>
              <a:t>Культурные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 </a:t>
            </a:r>
            <a:r>
              <a:rPr sz="1400" spc="-10" dirty="0">
                <a:latin typeface="Calibri"/>
                <a:cs typeface="Calibri"/>
              </a:rPr>
              <a:t>социальные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мероприятия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6096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Инклюзивное образование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536174"/>
            <a:ext cx="6400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КРР и (или) инклюзивное образование в ДОО направлено на обеспечение коррекции нарушений развития у различных категорий детей (целевые группы), включая детей с ООП, в том числе детей с ОВЗ и детей-инвалидов; оказание им квалифицированной помощи в освоении Программы, их разностороннее развитие с учетом возрастных и индивидуальных особенностей, социальной адаптации.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-КРР объединяет комплекс мер по психолого-педагогическому сопровождению обучающихся, включающий психолого-педагогическое обследование, проведение индивидуальных и групповых коррекционно-развивающих занятий, а также мониторинг динамики их развития. КРР в ДОО осуществляют педагоги, педагоги-психологи, учителя-дефектологи, учителя-логопеды и другие квалифицированные специалисты.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i="1" dirty="0"/>
              <a:t>Для детей с ОВЗ и детей-инвалидов  разработана Адаптированная образовательная программа. </a:t>
            </a:r>
          </a:p>
          <a:p>
            <a:pPr algn="ctr"/>
            <a:r>
              <a:rPr lang="ru-RU" i="1" dirty="0"/>
              <a:t>Реализация программы  включает время, отведенное на образовательную деятельность, осуществляемую в процессе организации различных видов детской деятельности (игровой, коммуникативной, познавательно-исследовательской, продуктивной, музыкально-художественной </a:t>
            </a:r>
          </a:p>
          <a:p>
            <a:pPr algn="ctr"/>
            <a:r>
              <a:rPr lang="ru-RU" i="1" dirty="0"/>
              <a:t>и др.) </a:t>
            </a:r>
            <a:endParaRPr lang="ru-RU" sz="1400" i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975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5428" y="246634"/>
            <a:ext cx="6144972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Организация</a:t>
            </a:r>
            <a:r>
              <a:rPr spc="-55" dirty="0"/>
              <a:t> </a:t>
            </a:r>
            <a:r>
              <a:rPr spc="-10" dirty="0"/>
              <a:t>психологического</a:t>
            </a:r>
          </a:p>
          <a:p>
            <a:pPr algn="ctr">
              <a:lnSpc>
                <a:spcPct val="100000"/>
              </a:lnSpc>
            </a:pPr>
            <a:r>
              <a:rPr spc="-10" dirty="0"/>
              <a:t>сопровождения</a:t>
            </a:r>
            <a:r>
              <a:rPr spc="-5" dirty="0"/>
              <a:t> </a:t>
            </a:r>
            <a:r>
              <a:rPr dirty="0"/>
              <a:t>в</a:t>
            </a:r>
            <a:r>
              <a:rPr spc="-20" dirty="0"/>
              <a:t> </a:t>
            </a:r>
            <a:r>
              <a:rPr spc="-40" dirty="0"/>
              <a:t>ДОУ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386892" y="1045591"/>
            <a:ext cx="7918908" cy="486158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8509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Основными</a:t>
            </a:r>
            <a:r>
              <a:rPr spc="10" dirty="0"/>
              <a:t> </a:t>
            </a:r>
            <a:r>
              <a:rPr spc="-5" dirty="0"/>
              <a:t>задачами</a:t>
            </a:r>
            <a:r>
              <a:rPr spc="-10" dirty="0"/>
              <a:t> </a:t>
            </a:r>
            <a:r>
              <a:rPr spc="-15" dirty="0"/>
              <a:t>психологического </a:t>
            </a:r>
            <a:r>
              <a:rPr spc="-300" dirty="0"/>
              <a:t> </a:t>
            </a:r>
            <a:r>
              <a:rPr spc="-10" dirty="0"/>
              <a:t>сопровождения</a:t>
            </a:r>
            <a:r>
              <a:rPr spc="40" dirty="0"/>
              <a:t> </a:t>
            </a:r>
            <a:r>
              <a:rPr spc="-5" dirty="0"/>
              <a:t>в</a:t>
            </a:r>
            <a:r>
              <a:rPr spc="-35" dirty="0"/>
              <a:t> </a:t>
            </a:r>
            <a:r>
              <a:rPr spc="-25" dirty="0"/>
              <a:t>ДОУ</a:t>
            </a:r>
            <a:r>
              <a:rPr spc="-5" dirty="0"/>
              <a:t> являются: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 dirty="0"/>
          </a:p>
          <a:p>
            <a:pPr marL="298450" marR="5080" indent="-285750">
              <a:lnSpc>
                <a:spcPct val="100000"/>
              </a:lnSpc>
              <a:buSzPct val="92857"/>
              <a:buFont typeface="Wingdings" panose="05000000000000000000" pitchFamily="2" charset="2"/>
              <a:buChar char="Ø"/>
              <a:tabLst>
                <a:tab pos="226060" algn="l"/>
              </a:tabLst>
            </a:pPr>
            <a:r>
              <a:rPr b="0" spc="-10" dirty="0">
                <a:latin typeface="Calibri"/>
                <a:cs typeface="Calibri"/>
              </a:rPr>
              <a:t>Психологическое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сопровождение</a:t>
            </a:r>
            <a:r>
              <a:rPr b="0" spc="6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воспитательно- </a:t>
            </a:r>
            <a:r>
              <a:rPr b="0" spc="-30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образовательного</a:t>
            </a:r>
            <a:r>
              <a:rPr b="0" spc="4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процесса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60" dirty="0">
                <a:latin typeface="Calibri"/>
                <a:cs typeface="Calibri"/>
              </a:rPr>
              <a:t>ДОУ.</a:t>
            </a:r>
          </a:p>
          <a:p>
            <a:pPr marL="297815" indent="-285750">
              <a:lnSpc>
                <a:spcPct val="100000"/>
              </a:lnSpc>
              <a:buSzPct val="92857"/>
              <a:buFont typeface="Wingdings" panose="05000000000000000000" pitchFamily="2" charset="2"/>
              <a:buChar char="Ø"/>
              <a:tabLst>
                <a:tab pos="186690" algn="l"/>
              </a:tabLst>
            </a:pPr>
            <a:r>
              <a:rPr b="0" spc="-15" dirty="0">
                <a:latin typeface="Calibri"/>
                <a:cs typeface="Calibri"/>
              </a:rPr>
              <a:t>Проведение</a:t>
            </a:r>
            <a:r>
              <a:rPr b="0" spc="9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индивидуальной</a:t>
            </a:r>
            <a:r>
              <a:rPr b="0" spc="11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работы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детьми</a:t>
            </a:r>
            <a:r>
              <a:rPr b="0" spc="8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b="0" spc="-15" dirty="0">
                <a:latin typeface="Calibri"/>
                <a:cs typeface="Calibri"/>
              </a:rPr>
              <a:t>учетом</a:t>
            </a:r>
            <a:r>
              <a:rPr b="0" spc="4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их</a:t>
            </a:r>
            <a:r>
              <a:rPr b="0" spc="5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индивидуально-психологических</a:t>
            </a:r>
          </a:p>
          <a:p>
            <a:pPr marL="127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b="0" spc="-5" dirty="0">
                <a:latin typeface="Calibri"/>
                <a:cs typeface="Calibri"/>
              </a:rPr>
              <a:t>особенностей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 </a:t>
            </a:r>
            <a:r>
              <a:rPr b="0" spc="-10" dirty="0">
                <a:latin typeface="Calibri"/>
                <a:cs typeface="Calibri"/>
              </a:rPr>
              <a:t>воспитательно-образовательном</a:t>
            </a:r>
          </a:p>
          <a:p>
            <a:pPr marL="127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b="0" spc="-10" dirty="0">
                <a:latin typeface="Calibri"/>
                <a:cs typeface="Calibri"/>
              </a:rPr>
              <a:t>процессе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30" dirty="0">
                <a:latin typeface="Calibri"/>
                <a:cs typeface="Calibri"/>
              </a:rPr>
              <a:t>ДОУ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и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семье.</a:t>
            </a:r>
          </a:p>
          <a:p>
            <a:pPr marL="297815" indent="-285750">
              <a:lnSpc>
                <a:spcPct val="100000"/>
              </a:lnSpc>
              <a:buSzPct val="92857"/>
              <a:buFont typeface="Wingdings" panose="05000000000000000000" pitchFamily="2" charset="2"/>
              <a:buChar char="Ø"/>
              <a:tabLst>
                <a:tab pos="147320" algn="l"/>
              </a:tabLst>
            </a:pPr>
            <a:r>
              <a:rPr b="0" spc="-15" dirty="0">
                <a:latin typeface="Calibri"/>
                <a:cs typeface="Calibri"/>
              </a:rPr>
              <a:t>Содействие</a:t>
            </a:r>
            <a:r>
              <a:rPr b="0" spc="6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развитию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образовательного</a:t>
            </a:r>
          </a:p>
          <a:p>
            <a:pPr marL="127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b="0" spc="-15" dirty="0">
                <a:latin typeface="Calibri"/>
                <a:cs typeface="Calibri"/>
              </a:rPr>
              <a:t>учреждения</a:t>
            </a:r>
            <a:r>
              <a:rPr b="0" spc="9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целом,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психологическая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поддержка</a:t>
            </a:r>
          </a:p>
          <a:p>
            <a:pPr marL="127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b="0" spc="-10" dirty="0">
                <a:latin typeface="Calibri"/>
                <a:cs typeface="Calibri"/>
              </a:rPr>
              <a:t>процесса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формирования</a:t>
            </a:r>
            <a:r>
              <a:rPr b="0" spc="6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команды</a:t>
            </a:r>
          </a:p>
          <a:p>
            <a:pPr marL="127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b="0" spc="-10" dirty="0">
                <a:latin typeface="Calibri"/>
                <a:cs typeface="Calibri"/>
              </a:rPr>
              <a:t>единомышленников.</a:t>
            </a:r>
          </a:p>
          <a:p>
            <a:pPr marL="12700" marR="159385">
              <a:lnSpc>
                <a:spcPct val="100000"/>
              </a:lnSpc>
              <a:buSzPct val="92857"/>
              <a:buFont typeface="Wingdings" panose="05000000000000000000" pitchFamily="2" charset="2"/>
              <a:buChar char="Ø"/>
              <a:tabLst>
                <a:tab pos="147320" algn="l"/>
              </a:tabLst>
            </a:pPr>
            <a:r>
              <a:rPr b="0" spc="-5" dirty="0">
                <a:latin typeface="Calibri"/>
                <a:cs typeface="Calibri"/>
              </a:rPr>
              <a:t>Создание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условий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для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сохранения</a:t>
            </a:r>
            <a:r>
              <a:rPr b="0" spc="4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и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укрепления </a:t>
            </a:r>
            <a:r>
              <a:rPr b="0" spc="-30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психофизического</a:t>
            </a:r>
            <a:r>
              <a:rPr b="0" spc="6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здоровья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и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эмоционального 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благополучия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детей.</a:t>
            </a:r>
          </a:p>
          <a:p>
            <a:pPr marL="297815" indent="-285750">
              <a:lnSpc>
                <a:spcPct val="100000"/>
              </a:lnSpc>
              <a:spcBef>
                <a:spcPts val="5"/>
              </a:spcBef>
              <a:buSzPct val="92857"/>
              <a:buFont typeface="Wingdings" panose="05000000000000000000" pitchFamily="2" charset="2"/>
              <a:buChar char="Ø"/>
              <a:tabLst>
                <a:tab pos="147320" algn="l"/>
              </a:tabLst>
            </a:pPr>
            <a:r>
              <a:rPr b="0" spc="-10" dirty="0">
                <a:latin typeface="Calibri"/>
                <a:cs typeface="Calibri"/>
              </a:rPr>
              <a:t>Максимальное</a:t>
            </a:r>
            <a:r>
              <a:rPr b="0" spc="4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содействие</a:t>
            </a:r>
            <a:r>
              <a:rPr b="0" spc="6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полноценному</a:t>
            </a:r>
          </a:p>
          <a:p>
            <a:pPr marL="127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b="0" spc="-10" dirty="0">
                <a:latin typeface="Calibri"/>
                <a:cs typeface="Calibri"/>
              </a:rPr>
              <a:t>психическому</a:t>
            </a:r>
            <a:r>
              <a:rPr b="0" spc="5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и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личностному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развитию</a:t>
            </a:r>
            <a:r>
              <a:rPr b="0" spc="6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ребенка.</a:t>
            </a:r>
          </a:p>
          <a:p>
            <a:pPr marL="12700" marR="163195">
              <a:lnSpc>
                <a:spcPct val="100000"/>
              </a:lnSpc>
              <a:buSzPct val="92857"/>
              <a:buFont typeface="Wingdings" panose="05000000000000000000" pitchFamily="2" charset="2"/>
              <a:buChar char="Ø"/>
              <a:tabLst>
                <a:tab pos="186690" algn="l"/>
              </a:tabLst>
            </a:pPr>
            <a:r>
              <a:rPr b="0" spc="-20" dirty="0">
                <a:latin typeface="Calibri"/>
                <a:cs typeface="Calibri"/>
              </a:rPr>
              <a:t>Подготовка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детей </a:t>
            </a:r>
            <a:r>
              <a:rPr b="0" spc="-5" dirty="0">
                <a:latin typeface="Calibri"/>
                <a:cs typeface="Calibri"/>
              </a:rPr>
              <a:t>к новой </a:t>
            </a:r>
            <a:r>
              <a:rPr b="0" spc="-10" dirty="0">
                <a:latin typeface="Calibri"/>
                <a:cs typeface="Calibri"/>
              </a:rPr>
              <a:t>социальной </a:t>
            </a:r>
            <a:r>
              <a:rPr b="0" spc="-15" dirty="0">
                <a:latin typeface="Calibri"/>
                <a:cs typeface="Calibri"/>
              </a:rPr>
              <a:t>ситуации </a:t>
            </a:r>
            <a:r>
              <a:rPr b="0" spc="-30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развития.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5104" y="181178"/>
            <a:ext cx="294957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/>
              <a:t>Организация</a:t>
            </a:r>
            <a:r>
              <a:rPr sz="2000" spc="25" dirty="0"/>
              <a:t> </a:t>
            </a:r>
            <a:r>
              <a:rPr sz="2000" spc="-15" dirty="0"/>
              <a:t>режима</a:t>
            </a:r>
            <a:r>
              <a:rPr sz="2000" spc="445" dirty="0"/>
              <a:t> </a:t>
            </a:r>
            <a:r>
              <a:rPr sz="2000" spc="-10" dirty="0"/>
              <a:t>дня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88442" y="719708"/>
            <a:ext cx="8573135" cy="32264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20" dirty="0">
                <a:latin typeface="Calibri"/>
                <a:cs typeface="Calibri"/>
              </a:rPr>
              <a:t>Режим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дня составлен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с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учетом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12-часового</a:t>
            </a:r>
            <a:r>
              <a:rPr sz="1400" b="1" spc="6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пребывания</a:t>
            </a:r>
            <a:r>
              <a:rPr sz="1400" b="1" spc="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ребенка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в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детском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25" dirty="0">
                <a:latin typeface="Calibri"/>
                <a:cs typeface="Calibri"/>
              </a:rPr>
              <a:t>саду.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15" dirty="0">
                <a:latin typeface="Calibri"/>
                <a:cs typeface="Calibri"/>
              </a:rPr>
              <a:t>Продолжительность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занятий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213360" indent="-201295">
              <a:lnSpc>
                <a:spcPct val="100000"/>
              </a:lnSpc>
              <a:buChar char="—"/>
              <a:tabLst>
                <a:tab pos="213995" algn="l"/>
              </a:tabLst>
            </a:pPr>
            <a:r>
              <a:rPr sz="1400" spc="-10" dirty="0">
                <a:latin typeface="Calibri"/>
                <a:cs typeface="Calibri"/>
              </a:rPr>
              <a:t>для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4-го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года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жизни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—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не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более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15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минут,</a:t>
            </a:r>
            <a:endParaRPr sz="1400">
              <a:latin typeface="Calibri"/>
              <a:cs typeface="Calibri"/>
            </a:endParaRPr>
          </a:p>
          <a:p>
            <a:pPr marL="213360" indent="-201295">
              <a:lnSpc>
                <a:spcPct val="100000"/>
              </a:lnSpc>
              <a:buChar char="—"/>
              <a:tabLst>
                <a:tab pos="213995" algn="l"/>
              </a:tabLst>
            </a:pPr>
            <a:r>
              <a:rPr sz="1400" spc="-10" dirty="0">
                <a:latin typeface="Calibri"/>
                <a:cs typeface="Calibri"/>
              </a:rPr>
              <a:t>для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5-го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года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жизни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—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не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более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20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минут,</a:t>
            </a:r>
            <a:endParaRPr sz="1400">
              <a:latin typeface="Calibri"/>
              <a:cs typeface="Calibri"/>
            </a:endParaRPr>
          </a:p>
          <a:p>
            <a:pPr marL="213360" indent="-201295">
              <a:lnSpc>
                <a:spcPct val="100000"/>
              </a:lnSpc>
              <a:buChar char="—"/>
              <a:tabLst>
                <a:tab pos="213995" algn="l"/>
              </a:tabLst>
            </a:pPr>
            <a:r>
              <a:rPr sz="1400" spc="-5" dirty="0">
                <a:latin typeface="Calibri"/>
                <a:cs typeface="Calibri"/>
              </a:rPr>
              <a:t>для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6-го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года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жизни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—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не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более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25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минут</a:t>
            </a:r>
            <a:endParaRPr sz="1400">
              <a:latin typeface="Calibri"/>
              <a:cs typeface="Calibri"/>
            </a:endParaRPr>
          </a:p>
          <a:p>
            <a:pPr marL="213360" indent="-201295">
              <a:lnSpc>
                <a:spcPct val="100000"/>
              </a:lnSpc>
              <a:spcBef>
                <a:spcPts val="5"/>
              </a:spcBef>
              <a:buChar char="—"/>
              <a:tabLst>
                <a:tab pos="213995" algn="l"/>
              </a:tabLst>
            </a:pPr>
            <a:r>
              <a:rPr sz="1400" spc="-10" dirty="0">
                <a:latin typeface="Calibri"/>
                <a:cs typeface="Calibri"/>
              </a:rPr>
              <a:t>для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7-го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года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жизни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—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не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более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30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минут.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Продолжительность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дневной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суммарной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образовательной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нагрузки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для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дошкольного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возраста,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более:</a:t>
            </a:r>
            <a:endParaRPr sz="1400">
              <a:latin typeface="Calibri"/>
              <a:cs typeface="Calibri"/>
            </a:endParaRPr>
          </a:p>
          <a:p>
            <a:pPr marL="12700" marR="630110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-для </a:t>
            </a:r>
            <a:r>
              <a:rPr sz="1400" spc="-20" dirty="0">
                <a:latin typeface="Calibri"/>
                <a:cs typeface="Calibri"/>
              </a:rPr>
              <a:t>детей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3-4 лет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–</a:t>
            </a:r>
            <a:r>
              <a:rPr sz="1400" spc="-10" dirty="0">
                <a:latin typeface="Calibri"/>
                <a:cs typeface="Calibri"/>
              </a:rPr>
              <a:t> 30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минут,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для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4-5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лет- </a:t>
            </a:r>
            <a:r>
              <a:rPr sz="1400" spc="-10" dirty="0">
                <a:latin typeface="Calibri"/>
                <a:cs typeface="Calibri"/>
              </a:rPr>
              <a:t>40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минут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Для </a:t>
            </a:r>
            <a:r>
              <a:rPr sz="1400" spc="-20" dirty="0">
                <a:latin typeface="Calibri"/>
                <a:cs typeface="Calibri"/>
              </a:rPr>
              <a:t>детей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5-6 лет-</a:t>
            </a:r>
            <a:r>
              <a:rPr sz="1400" spc="-10" dirty="0">
                <a:latin typeface="Calibri"/>
                <a:cs typeface="Calibri"/>
              </a:rPr>
              <a:t> 50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минут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Calibri"/>
                <a:cs typeface="Calibri"/>
              </a:rPr>
              <a:t>для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6-7 лет-</a:t>
            </a:r>
            <a:r>
              <a:rPr sz="1400" spc="3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90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минут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Перерывы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между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занятиями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-10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минут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8991600" y="1392936"/>
                </a:lnTo>
                <a:lnTo>
                  <a:pt x="8991600" y="6705600"/>
                </a:lnTo>
                <a:lnTo>
                  <a:pt x="152400" y="6705600"/>
                </a:lnTo>
                <a:lnTo>
                  <a:pt x="152400" y="1392936"/>
                </a:lnTo>
                <a:lnTo>
                  <a:pt x="8991600" y="1392936"/>
                </a:lnTo>
                <a:lnTo>
                  <a:pt x="8991600" y="0"/>
                </a:lnTo>
                <a:lnTo>
                  <a:pt x="152400" y="0"/>
                </a:lnTo>
                <a:lnTo>
                  <a:pt x="0" y="0"/>
                </a:lnTo>
                <a:lnTo>
                  <a:pt x="0" y="1392936"/>
                </a:lnTo>
                <a:lnTo>
                  <a:pt x="0" y="6705600"/>
                </a:lnTo>
                <a:lnTo>
                  <a:pt x="0" y="6858000"/>
                </a:lnTo>
                <a:lnTo>
                  <a:pt x="152400" y="6858000"/>
                </a:lnTo>
                <a:lnTo>
                  <a:pt x="8991600" y="6858000"/>
                </a:lnTo>
                <a:lnTo>
                  <a:pt x="9144000" y="6858000"/>
                </a:lnTo>
                <a:lnTo>
                  <a:pt x="9144000" y="6705600"/>
                </a:lnTo>
                <a:lnTo>
                  <a:pt x="9144000" y="1392936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7322"/>
              </p:ext>
            </p:extLst>
          </p:nvPr>
        </p:nvGraphicFramePr>
        <p:xfrm>
          <a:off x="155575" y="155449"/>
          <a:ext cx="8832849" cy="6547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99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1664">
                <a:tc gridSpan="5">
                  <a:txBody>
                    <a:bodyPr/>
                    <a:lstStyle/>
                    <a:p>
                      <a:pPr marR="447040" algn="ctr">
                        <a:lnSpc>
                          <a:spcPts val="1555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Организация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работы</a:t>
                      </a:r>
                      <a:r>
                        <a:rPr sz="18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базового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(опорного)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R="443230" algn="ctr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Логопедического</a:t>
                      </a:r>
                      <a:r>
                        <a:rPr sz="18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пункта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76884">
                        <a:lnSpc>
                          <a:spcPct val="100000"/>
                        </a:lnSpc>
                        <a:spcBef>
                          <a:spcPts val="1460"/>
                        </a:spcBef>
                        <a:tabLst>
                          <a:tab pos="5285105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Логопедический</a:t>
                      </a:r>
                      <a:r>
                        <a:rPr sz="14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пункт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создан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основании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приказа	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Основными</a:t>
                      </a:r>
                      <a:r>
                        <a:rPr sz="14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задачами 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логопедического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tabLst>
                          <a:tab pos="6151245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директора</a:t>
                      </a:r>
                      <a:r>
                        <a:rPr sz="14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департамента</a:t>
                      </a:r>
                      <a:r>
                        <a:rPr sz="14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образования</a:t>
                      </a:r>
                      <a:r>
                        <a:rPr sz="14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Администрации</a:t>
                      </a:r>
                      <a:r>
                        <a:rPr sz="14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города	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пункта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являются: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A9799"/>
                      </a:solidFill>
                      <a:prstDash val="solid"/>
                    </a:lnL>
                    <a:lnR w="9525">
                      <a:solidFill>
                        <a:srgbClr val="7A9799"/>
                      </a:solidFill>
                      <a:prstDash val="solid"/>
                    </a:lnR>
                    <a:lnT w="9525">
                      <a:solidFill>
                        <a:srgbClr val="7A9799"/>
                      </a:solidFill>
                      <a:prstDash val="solid"/>
                    </a:lnT>
                    <a:lnB w="9525">
                      <a:solidFill>
                        <a:srgbClr val="7A97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6564">
                <a:tc gridSpan="5">
                  <a:txBody>
                    <a:bodyPr/>
                    <a:lstStyle/>
                    <a:p>
                      <a:pPr marR="3879215" algn="ctr">
                        <a:lnSpc>
                          <a:spcPts val="1285"/>
                        </a:lnSpc>
                      </a:pPr>
                      <a:r>
                        <a:rPr sz="1400" spc="-25" dirty="0">
                          <a:latin typeface="Calibri"/>
                          <a:cs typeface="Calibri"/>
                        </a:rPr>
                        <a:t>Тюмени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29.12.2012</a:t>
                      </a:r>
                      <a:r>
                        <a:rPr sz="14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426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«Об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открытии</a:t>
                      </a:r>
                      <a:r>
                        <a:rPr sz="14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опорных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R="380365" algn="r">
                        <a:lnSpc>
                          <a:spcPts val="1820"/>
                        </a:lnSpc>
                        <a:tabLst>
                          <a:tab pos="498475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(базовых)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логопедических</a:t>
                      </a:r>
                      <a:r>
                        <a:rPr sz="14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пунктов</a:t>
                      </a:r>
                      <a:r>
                        <a:rPr sz="14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общеобразовательных	</a:t>
                      </a:r>
                      <a:r>
                        <a:rPr sz="2100" spc="-15" baseline="-5952" dirty="0">
                          <a:latin typeface="Wingdings"/>
                          <a:cs typeface="Wingdings"/>
                        </a:rPr>
                        <a:t></a:t>
                      </a:r>
                      <a:r>
                        <a:rPr sz="2100" spc="-60" baseline="-595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7" baseline="-5208" dirty="0">
                          <a:latin typeface="Calibri"/>
                          <a:cs typeface="Calibri"/>
                        </a:rPr>
                        <a:t>организация</a:t>
                      </a:r>
                      <a:r>
                        <a:rPr sz="2400" spc="869" baseline="-5208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baseline="-5208" dirty="0">
                          <a:latin typeface="Calibri"/>
                          <a:cs typeface="Calibri"/>
                        </a:rPr>
                        <a:t>ранней</a:t>
                      </a:r>
                      <a:r>
                        <a:rPr sz="2400" spc="832" baseline="-5208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7" baseline="-5208" dirty="0">
                          <a:latin typeface="Calibri"/>
                          <a:cs typeface="Calibri"/>
                        </a:rPr>
                        <a:t>диагностики</a:t>
                      </a:r>
                      <a:endParaRPr sz="2400" baseline="-5208" dirty="0">
                        <a:latin typeface="Calibri"/>
                        <a:cs typeface="Calibri"/>
                      </a:endParaRPr>
                    </a:p>
                    <a:p>
                      <a:pPr marR="379730" algn="r">
                        <a:lnSpc>
                          <a:spcPts val="1595"/>
                        </a:lnSpc>
                        <a:spcBef>
                          <a:spcPts val="165"/>
                        </a:spcBef>
                        <a:tabLst>
                          <a:tab pos="3265170" algn="l"/>
                          <a:tab pos="4124960" algn="l"/>
                          <a:tab pos="5143500" algn="l"/>
                          <a:tab pos="5387340" algn="l"/>
                        </a:tabLst>
                      </a:pPr>
                      <a:r>
                        <a:rPr sz="2100" spc="-22" baseline="15873" dirty="0">
                          <a:latin typeface="Calibri"/>
                          <a:cs typeface="Calibri"/>
                        </a:rPr>
                        <a:t>учреждениях»	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речевых	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патологий	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	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R="381635" algn="r">
                        <a:lnSpc>
                          <a:spcPts val="1475"/>
                        </a:lnSpc>
                        <a:tabLst>
                          <a:tab pos="4746625" algn="l"/>
                          <a:tab pos="660654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целях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оказания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помощи</a:t>
                      </a:r>
                      <a:r>
                        <a:rPr sz="14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обучающимся</a:t>
                      </a:r>
                      <a:r>
                        <a:rPr sz="14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Учреждения	</a:t>
                      </a:r>
                      <a:r>
                        <a:rPr sz="2400" spc="-7" baseline="-22569" dirty="0">
                          <a:latin typeface="Calibri"/>
                          <a:cs typeface="Calibri"/>
                        </a:rPr>
                        <a:t>своевременного	сопровождения</a:t>
                      </a:r>
                      <a:endParaRPr sz="2400" baseline="-22569" dirty="0">
                        <a:latin typeface="Calibri"/>
                        <a:cs typeface="Calibri"/>
                      </a:endParaRPr>
                    </a:p>
                    <a:p>
                      <a:pPr marR="380365" algn="r">
                        <a:lnSpc>
                          <a:spcPts val="1780"/>
                        </a:lnSpc>
                        <a:tabLst>
                          <a:tab pos="5042535" algn="l"/>
                          <a:tab pos="6619240" algn="l"/>
                          <a:tab pos="819277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имеющим</a:t>
                      </a:r>
                      <a:r>
                        <a:rPr sz="14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нарушения</a:t>
                      </a:r>
                      <a:r>
                        <a:rPr sz="14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развитии</a:t>
                      </a:r>
                      <a:r>
                        <a:rPr sz="14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устной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письменной</a:t>
                      </a:r>
                      <a:r>
                        <a:rPr sz="14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речи,	</a:t>
                      </a:r>
                      <a:r>
                        <a:rPr sz="2400" spc="-7" baseline="-31250" dirty="0">
                          <a:latin typeface="Calibri"/>
                          <a:cs typeface="Calibri"/>
                        </a:rPr>
                        <a:t>обучающихся,	</a:t>
                      </a:r>
                      <a:r>
                        <a:rPr sz="2400" spc="-15" baseline="-31250" dirty="0">
                          <a:latin typeface="Calibri"/>
                          <a:cs typeface="Calibri"/>
                        </a:rPr>
                        <a:t>нуждающихся	</a:t>
                      </a:r>
                      <a:r>
                        <a:rPr sz="2400" baseline="-31250" dirty="0">
                          <a:latin typeface="Calibri"/>
                          <a:cs typeface="Calibri"/>
                        </a:rPr>
                        <a:t>в</a:t>
                      </a:r>
                    </a:p>
                    <a:p>
                      <a:pPr marR="3880485" algn="ctr">
                        <a:lnSpc>
                          <a:spcPts val="156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освоении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ими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общеобразовательных</a:t>
                      </a:r>
                      <a:r>
                        <a:rPr sz="14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программ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1458595">
                        <a:lnSpc>
                          <a:spcPts val="1545"/>
                        </a:lnSpc>
                        <a:tabLst>
                          <a:tab pos="519684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дошкольного</a:t>
                      </a:r>
                      <a:r>
                        <a:rPr sz="14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образования	</a:t>
                      </a:r>
                      <a:r>
                        <a:rPr sz="2400" spc="-15" baseline="19097" dirty="0">
                          <a:latin typeface="Calibri"/>
                          <a:cs typeface="Calibri"/>
                        </a:rPr>
                        <a:t>логокоррекции;</a:t>
                      </a:r>
                      <a:endParaRPr sz="2400" baseline="19097" dirty="0">
                        <a:latin typeface="Calibri"/>
                        <a:cs typeface="Calibri"/>
                      </a:endParaRPr>
                    </a:p>
                    <a:p>
                      <a:pPr marL="226060" marR="380365" indent="-226060" algn="r">
                        <a:lnSpc>
                          <a:spcPts val="1645"/>
                        </a:lnSpc>
                        <a:buFont typeface="Wingdings"/>
                        <a:buChar char=""/>
                        <a:tabLst>
                          <a:tab pos="22606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коррекция</a:t>
                      </a:r>
                      <a:r>
                        <a:rPr sz="1600" spc="2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нарушений</a:t>
                      </a:r>
                      <a:r>
                        <a:rPr sz="1600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spc="2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развитии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R="383540" algn="r">
                        <a:lnSpc>
                          <a:spcPts val="1885"/>
                        </a:lnSpc>
                        <a:spcBef>
                          <a:spcPts val="75"/>
                        </a:spcBef>
                        <a:tabLst>
                          <a:tab pos="4262120" algn="l"/>
                          <a:tab pos="5201285" algn="l"/>
                          <a:tab pos="5668010" algn="l"/>
                          <a:tab pos="7094855" algn="l"/>
                        </a:tabLst>
                      </a:pPr>
                      <a:r>
                        <a:rPr sz="1400" b="1" spc="-25" dirty="0">
                          <a:latin typeface="Calibri"/>
                          <a:cs typeface="Calibri"/>
                        </a:rPr>
                        <a:t>График</a:t>
                      </a:r>
                      <a:r>
                        <a:rPr sz="14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работы</a:t>
                      </a:r>
                      <a:r>
                        <a:rPr sz="14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логопедического</a:t>
                      </a:r>
                      <a:r>
                        <a:rPr sz="1400" b="1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пункта	</a:t>
                      </a:r>
                      <a:r>
                        <a:rPr sz="2400" spc="-7" baseline="1736" dirty="0">
                          <a:latin typeface="Calibri"/>
                          <a:cs typeface="Calibri"/>
                        </a:rPr>
                        <a:t>устной	</a:t>
                      </a:r>
                      <a:r>
                        <a:rPr sz="2400" baseline="1736" dirty="0">
                          <a:latin typeface="Calibri"/>
                          <a:cs typeface="Calibri"/>
                        </a:rPr>
                        <a:t>и	</a:t>
                      </a:r>
                      <a:r>
                        <a:rPr sz="2400" spc="-7" baseline="1736" dirty="0">
                          <a:latin typeface="Calibri"/>
                          <a:cs typeface="Calibri"/>
                        </a:rPr>
                        <a:t>письменной	речи</a:t>
                      </a:r>
                      <a:endParaRPr sz="2400" baseline="1736" dirty="0">
                        <a:latin typeface="Calibri"/>
                        <a:cs typeface="Calibri"/>
                      </a:endParaRPr>
                    </a:p>
                    <a:p>
                      <a:pPr marL="5196840">
                        <a:lnSpc>
                          <a:spcPts val="1885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обучающихся;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A9799"/>
                      </a:solidFill>
                      <a:prstDash val="solid"/>
                    </a:lnL>
                    <a:lnR w="9525">
                      <a:solidFill>
                        <a:srgbClr val="7A9799"/>
                      </a:solidFill>
                      <a:prstDash val="solid"/>
                    </a:lnR>
                    <a:lnT w="9525">
                      <a:solidFill>
                        <a:srgbClr val="7A9799"/>
                      </a:solidFill>
                      <a:prstDash val="solid"/>
                    </a:lnT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A97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День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недели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Часы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работы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Место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нахождения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51790" indent="-183515">
                        <a:lnSpc>
                          <a:spcPts val="1105"/>
                        </a:lnSpc>
                        <a:buSzPct val="93750"/>
                        <a:buFont typeface="Wingdings"/>
                        <a:buChar char=""/>
                        <a:tabLst>
                          <a:tab pos="352425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своевременное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предупреждение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</a:t>
                      </a:r>
                    </a:p>
                    <a:p>
                      <a:pPr marL="168910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преодоление</a:t>
                      </a:r>
                      <a:r>
                        <a:rPr sz="16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трудностей</a:t>
                      </a:r>
                      <a:r>
                        <a:rPr sz="16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освоении</a:t>
                      </a:r>
                    </a:p>
                    <a:p>
                      <a:pPr marL="1689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обучающимися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68910" marR="382270">
                        <a:lnSpc>
                          <a:spcPct val="100000"/>
                        </a:lnSpc>
                        <a:tabLst>
                          <a:tab pos="254762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общеобразовательных 	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программ</a:t>
                      </a:r>
                      <a:r>
                        <a:rPr sz="1600" spc="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дошкольного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образования;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68910" marR="378460" algn="just">
                        <a:lnSpc>
                          <a:spcPct val="100000"/>
                        </a:lnSpc>
                        <a:buSzPct val="93750"/>
                        <a:buFont typeface="Wingdings"/>
                        <a:buChar char=""/>
                        <a:tabLst>
                          <a:tab pos="394970" algn="l"/>
                          <a:tab pos="253238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разъяснение специальных знаний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по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логопедии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среди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педагогов, </a:t>
                      </a:r>
                      <a:r>
                        <a:rPr sz="1600" spc="-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родителей 	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(законных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представителей) 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обучающихся.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A9799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7A97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Понедельник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15.00-19.00</a:t>
                      </a: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Работа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 err="1">
                          <a:latin typeface="Times New Roman"/>
                          <a:cs typeface="Times New Roman"/>
                        </a:rPr>
                        <a:t>логопункта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spc="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корпус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A9799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7A97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Вторник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15.00-19.00</a:t>
                      </a: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Работа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логопункта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spc="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корпус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A9799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7A97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Среда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15.00-19.00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Работа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 err="1">
                          <a:latin typeface="Times New Roman"/>
                          <a:cs typeface="Times New Roman"/>
                        </a:rPr>
                        <a:t>логопункта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spc="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корпус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A9799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7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7A97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Четверг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15.00-19.00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Работа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логопункта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spc="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корпус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A9799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2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7A97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Пятница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8.00-12.00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5D1D6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Работа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 err="1">
                          <a:latin typeface="Times New Roman"/>
                          <a:cs typeface="Times New Roman"/>
                        </a:rPr>
                        <a:t>логопункта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spc="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корпус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5D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A9799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5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A97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8BAC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BAC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BAC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BAC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A9799"/>
                      </a:solidFill>
                      <a:prstDash val="solid"/>
                    </a:lnR>
                    <a:solidFill>
                      <a:srgbClr val="8BAC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906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A9799"/>
                      </a:solidFill>
                      <a:prstDash val="solid"/>
                    </a:lnL>
                    <a:lnR w="9525">
                      <a:solidFill>
                        <a:srgbClr val="7A9799"/>
                      </a:solidFill>
                      <a:prstDash val="solid"/>
                    </a:lnR>
                    <a:lnB w="9525">
                      <a:solidFill>
                        <a:srgbClr val="7A9799"/>
                      </a:solidFill>
                      <a:prstDash val="solid"/>
                    </a:lnB>
                    <a:solidFill>
                      <a:srgbClr val="8BAC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4267200" y="957071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304800"/>
                </a:moveTo>
                <a:lnTo>
                  <a:pt x="605599" y="255384"/>
                </a:lnTo>
                <a:lnTo>
                  <a:pt x="594042" y="208483"/>
                </a:lnTo>
                <a:lnTo>
                  <a:pt x="575564" y="164757"/>
                </a:lnTo>
                <a:lnTo>
                  <a:pt x="550760" y="124815"/>
                </a:lnTo>
                <a:lnTo>
                  <a:pt x="520293" y="89306"/>
                </a:lnTo>
                <a:lnTo>
                  <a:pt x="484771" y="58826"/>
                </a:lnTo>
                <a:lnTo>
                  <a:pt x="444842" y="34036"/>
                </a:lnTo>
                <a:lnTo>
                  <a:pt x="401116" y="15544"/>
                </a:lnTo>
                <a:lnTo>
                  <a:pt x="354215" y="4000"/>
                </a:lnTo>
                <a:lnTo>
                  <a:pt x="304800" y="0"/>
                </a:lnTo>
                <a:lnTo>
                  <a:pt x="255371" y="4000"/>
                </a:lnTo>
                <a:lnTo>
                  <a:pt x="208470" y="15557"/>
                </a:lnTo>
                <a:lnTo>
                  <a:pt x="164744" y="34036"/>
                </a:lnTo>
                <a:lnTo>
                  <a:pt x="124815" y="58839"/>
                </a:lnTo>
                <a:lnTo>
                  <a:pt x="89293" y="89306"/>
                </a:lnTo>
                <a:lnTo>
                  <a:pt x="58826" y="124828"/>
                </a:lnTo>
                <a:lnTo>
                  <a:pt x="34023" y="164757"/>
                </a:lnTo>
                <a:lnTo>
                  <a:pt x="15544" y="208483"/>
                </a:lnTo>
                <a:lnTo>
                  <a:pt x="3987" y="255384"/>
                </a:lnTo>
                <a:lnTo>
                  <a:pt x="0" y="304800"/>
                </a:lnTo>
                <a:lnTo>
                  <a:pt x="3987" y="354228"/>
                </a:lnTo>
                <a:lnTo>
                  <a:pt x="15544" y="401129"/>
                </a:lnTo>
                <a:lnTo>
                  <a:pt x="34023" y="444855"/>
                </a:lnTo>
                <a:lnTo>
                  <a:pt x="58826" y="484797"/>
                </a:lnTo>
                <a:lnTo>
                  <a:pt x="89293" y="520306"/>
                </a:lnTo>
                <a:lnTo>
                  <a:pt x="124815" y="550773"/>
                </a:lnTo>
                <a:lnTo>
                  <a:pt x="164744" y="575576"/>
                </a:lnTo>
                <a:lnTo>
                  <a:pt x="208483" y="594055"/>
                </a:lnTo>
                <a:lnTo>
                  <a:pt x="255371" y="605612"/>
                </a:lnTo>
                <a:lnTo>
                  <a:pt x="304800" y="609600"/>
                </a:lnTo>
                <a:lnTo>
                  <a:pt x="354215" y="605612"/>
                </a:lnTo>
                <a:lnTo>
                  <a:pt x="401116" y="594055"/>
                </a:lnTo>
                <a:lnTo>
                  <a:pt x="444842" y="575576"/>
                </a:lnTo>
                <a:lnTo>
                  <a:pt x="484784" y="550773"/>
                </a:lnTo>
                <a:lnTo>
                  <a:pt x="520293" y="520306"/>
                </a:lnTo>
                <a:lnTo>
                  <a:pt x="550773" y="484784"/>
                </a:lnTo>
                <a:lnTo>
                  <a:pt x="575564" y="444855"/>
                </a:lnTo>
                <a:lnTo>
                  <a:pt x="594055" y="401116"/>
                </a:lnTo>
                <a:lnTo>
                  <a:pt x="605599" y="354228"/>
                </a:lnTo>
                <a:lnTo>
                  <a:pt x="6096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7303" y="1028446"/>
            <a:ext cx="472440" cy="471170"/>
          </a:xfrm>
          <a:custGeom>
            <a:avLst/>
            <a:gdLst/>
            <a:ahLst/>
            <a:cxnLst/>
            <a:rect l="l" t="t" r="r" b="b"/>
            <a:pathLst>
              <a:path w="472439" h="471169">
                <a:moveTo>
                  <a:pt x="258953" y="0"/>
                </a:moveTo>
                <a:lnTo>
                  <a:pt x="234950" y="0"/>
                </a:lnTo>
                <a:lnTo>
                  <a:pt x="210693" y="1270"/>
                </a:lnTo>
                <a:lnTo>
                  <a:pt x="164719" y="10160"/>
                </a:lnTo>
                <a:lnTo>
                  <a:pt x="122555" y="29210"/>
                </a:lnTo>
                <a:lnTo>
                  <a:pt x="85090" y="54610"/>
                </a:lnTo>
                <a:lnTo>
                  <a:pt x="53212" y="86360"/>
                </a:lnTo>
                <a:lnTo>
                  <a:pt x="27940" y="124460"/>
                </a:lnTo>
                <a:lnTo>
                  <a:pt x="10287" y="166370"/>
                </a:lnTo>
                <a:lnTo>
                  <a:pt x="1016" y="213360"/>
                </a:lnTo>
                <a:lnTo>
                  <a:pt x="0" y="23622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210" y="349250"/>
                </a:lnTo>
                <a:lnTo>
                  <a:pt x="54737" y="387350"/>
                </a:lnTo>
                <a:lnTo>
                  <a:pt x="86995" y="419100"/>
                </a:lnTo>
                <a:lnTo>
                  <a:pt x="124713" y="444500"/>
                </a:lnTo>
                <a:lnTo>
                  <a:pt x="167259" y="461010"/>
                </a:lnTo>
                <a:lnTo>
                  <a:pt x="213487" y="471170"/>
                </a:lnTo>
                <a:lnTo>
                  <a:pt x="237490" y="471170"/>
                </a:lnTo>
                <a:lnTo>
                  <a:pt x="261747" y="469900"/>
                </a:lnTo>
                <a:lnTo>
                  <a:pt x="284988" y="467360"/>
                </a:lnTo>
                <a:lnTo>
                  <a:pt x="307721" y="461010"/>
                </a:lnTo>
                <a:lnTo>
                  <a:pt x="323233" y="454660"/>
                </a:lnTo>
                <a:lnTo>
                  <a:pt x="236600" y="454660"/>
                </a:lnTo>
                <a:lnTo>
                  <a:pt x="214249" y="453390"/>
                </a:lnTo>
                <a:lnTo>
                  <a:pt x="171576" y="444500"/>
                </a:lnTo>
                <a:lnTo>
                  <a:pt x="132207" y="427990"/>
                </a:lnTo>
                <a:lnTo>
                  <a:pt x="97282" y="405130"/>
                </a:lnTo>
                <a:lnTo>
                  <a:pt x="67563" y="375920"/>
                </a:lnTo>
                <a:lnTo>
                  <a:pt x="43942" y="340360"/>
                </a:lnTo>
                <a:lnTo>
                  <a:pt x="27178" y="300990"/>
                </a:lnTo>
                <a:lnTo>
                  <a:pt x="18415" y="257810"/>
                </a:lnTo>
                <a:lnTo>
                  <a:pt x="17272" y="236220"/>
                </a:lnTo>
                <a:lnTo>
                  <a:pt x="18287" y="213360"/>
                </a:lnTo>
                <a:lnTo>
                  <a:pt x="26924" y="171450"/>
                </a:lnTo>
                <a:lnTo>
                  <a:pt x="43561" y="132080"/>
                </a:lnTo>
                <a:lnTo>
                  <a:pt x="67056" y="96520"/>
                </a:lnTo>
                <a:lnTo>
                  <a:pt x="96647" y="67310"/>
                </a:lnTo>
                <a:lnTo>
                  <a:pt x="131572" y="43180"/>
                </a:lnTo>
                <a:lnTo>
                  <a:pt x="170687" y="26670"/>
                </a:lnTo>
                <a:lnTo>
                  <a:pt x="213360" y="17780"/>
                </a:lnTo>
                <a:lnTo>
                  <a:pt x="235838" y="16510"/>
                </a:lnTo>
                <a:lnTo>
                  <a:pt x="323490" y="16510"/>
                </a:lnTo>
                <a:lnTo>
                  <a:pt x="305181" y="10160"/>
                </a:lnTo>
                <a:lnTo>
                  <a:pt x="282575" y="3810"/>
                </a:lnTo>
                <a:lnTo>
                  <a:pt x="258953" y="0"/>
                </a:lnTo>
                <a:close/>
              </a:path>
              <a:path w="472439" h="471169">
                <a:moveTo>
                  <a:pt x="323490" y="16510"/>
                </a:moveTo>
                <a:lnTo>
                  <a:pt x="235838" y="16510"/>
                </a:lnTo>
                <a:lnTo>
                  <a:pt x="258191" y="17780"/>
                </a:lnTo>
                <a:lnTo>
                  <a:pt x="279908" y="21590"/>
                </a:lnTo>
                <a:lnTo>
                  <a:pt x="321183" y="34290"/>
                </a:lnTo>
                <a:lnTo>
                  <a:pt x="358267" y="53340"/>
                </a:lnTo>
                <a:lnTo>
                  <a:pt x="390779" y="80010"/>
                </a:lnTo>
                <a:lnTo>
                  <a:pt x="417575" y="113030"/>
                </a:lnTo>
                <a:lnTo>
                  <a:pt x="437896" y="149860"/>
                </a:lnTo>
                <a:lnTo>
                  <a:pt x="450596" y="190500"/>
                </a:lnTo>
                <a:lnTo>
                  <a:pt x="455168" y="234950"/>
                </a:lnTo>
                <a:lnTo>
                  <a:pt x="454151" y="257810"/>
                </a:lnTo>
                <a:lnTo>
                  <a:pt x="445516" y="299720"/>
                </a:lnTo>
                <a:lnTo>
                  <a:pt x="429006" y="339090"/>
                </a:lnTo>
                <a:lnTo>
                  <a:pt x="405384" y="374650"/>
                </a:lnTo>
                <a:lnTo>
                  <a:pt x="375793" y="403860"/>
                </a:lnTo>
                <a:lnTo>
                  <a:pt x="340995" y="427990"/>
                </a:lnTo>
                <a:lnTo>
                  <a:pt x="301751" y="444500"/>
                </a:lnTo>
                <a:lnTo>
                  <a:pt x="259080" y="453390"/>
                </a:lnTo>
                <a:lnTo>
                  <a:pt x="236600" y="454660"/>
                </a:lnTo>
                <a:lnTo>
                  <a:pt x="323233" y="454660"/>
                </a:lnTo>
                <a:lnTo>
                  <a:pt x="369316" y="430530"/>
                </a:lnTo>
                <a:lnTo>
                  <a:pt x="404241" y="401320"/>
                </a:lnTo>
                <a:lnTo>
                  <a:pt x="432688" y="367030"/>
                </a:lnTo>
                <a:lnTo>
                  <a:pt x="454406" y="326390"/>
                </a:lnTo>
                <a:lnTo>
                  <a:pt x="467868" y="281940"/>
                </a:lnTo>
                <a:lnTo>
                  <a:pt x="472440" y="234950"/>
                </a:lnTo>
                <a:lnTo>
                  <a:pt x="471043" y="209550"/>
                </a:lnTo>
                <a:lnTo>
                  <a:pt x="461391" y="163830"/>
                </a:lnTo>
                <a:lnTo>
                  <a:pt x="443357" y="121920"/>
                </a:lnTo>
                <a:lnTo>
                  <a:pt x="417703" y="83820"/>
                </a:lnTo>
                <a:lnTo>
                  <a:pt x="385572" y="52070"/>
                </a:lnTo>
                <a:lnTo>
                  <a:pt x="347725" y="26670"/>
                </a:lnTo>
                <a:lnTo>
                  <a:pt x="327151" y="17780"/>
                </a:lnTo>
                <a:lnTo>
                  <a:pt x="323490" y="16510"/>
                </a:lnTo>
                <a:close/>
              </a:path>
              <a:path w="472439" h="471169">
                <a:moveTo>
                  <a:pt x="236600" y="34290"/>
                </a:moveTo>
                <a:lnTo>
                  <a:pt x="216026" y="34290"/>
                </a:lnTo>
                <a:lnTo>
                  <a:pt x="195961" y="38100"/>
                </a:lnTo>
                <a:lnTo>
                  <a:pt x="158115" y="49530"/>
                </a:lnTo>
                <a:lnTo>
                  <a:pt x="123825" y="68580"/>
                </a:lnTo>
                <a:lnTo>
                  <a:pt x="93980" y="92710"/>
                </a:lnTo>
                <a:lnTo>
                  <a:pt x="69215" y="121920"/>
                </a:lnTo>
                <a:lnTo>
                  <a:pt x="50546" y="156210"/>
                </a:lnTo>
                <a:lnTo>
                  <a:pt x="38735" y="194310"/>
                </a:lnTo>
                <a:lnTo>
                  <a:pt x="34544" y="234950"/>
                </a:lnTo>
                <a:lnTo>
                  <a:pt x="35433" y="255270"/>
                </a:lnTo>
                <a:lnTo>
                  <a:pt x="43434" y="294640"/>
                </a:lnTo>
                <a:lnTo>
                  <a:pt x="58674" y="331470"/>
                </a:lnTo>
                <a:lnTo>
                  <a:pt x="80263" y="363220"/>
                </a:lnTo>
                <a:lnTo>
                  <a:pt x="107696" y="391160"/>
                </a:lnTo>
                <a:lnTo>
                  <a:pt x="139826" y="412750"/>
                </a:lnTo>
                <a:lnTo>
                  <a:pt x="175895" y="427990"/>
                </a:lnTo>
                <a:lnTo>
                  <a:pt x="215137" y="435610"/>
                </a:lnTo>
                <a:lnTo>
                  <a:pt x="235838" y="436880"/>
                </a:lnTo>
                <a:lnTo>
                  <a:pt x="256412" y="436880"/>
                </a:lnTo>
                <a:lnTo>
                  <a:pt x="276479" y="433070"/>
                </a:lnTo>
                <a:lnTo>
                  <a:pt x="295783" y="427990"/>
                </a:lnTo>
                <a:lnTo>
                  <a:pt x="314325" y="421640"/>
                </a:lnTo>
                <a:lnTo>
                  <a:pt x="316846" y="420370"/>
                </a:lnTo>
                <a:lnTo>
                  <a:pt x="234950" y="420370"/>
                </a:lnTo>
                <a:lnTo>
                  <a:pt x="215900" y="419100"/>
                </a:lnTo>
                <a:lnTo>
                  <a:pt x="163322" y="405130"/>
                </a:lnTo>
                <a:lnTo>
                  <a:pt x="117983" y="377190"/>
                </a:lnTo>
                <a:lnTo>
                  <a:pt x="82550" y="337820"/>
                </a:lnTo>
                <a:lnTo>
                  <a:pt x="59690" y="289560"/>
                </a:lnTo>
                <a:lnTo>
                  <a:pt x="51816" y="234950"/>
                </a:lnTo>
                <a:lnTo>
                  <a:pt x="52832" y="215900"/>
                </a:lnTo>
                <a:lnTo>
                  <a:pt x="66801" y="162560"/>
                </a:lnTo>
                <a:lnTo>
                  <a:pt x="94615" y="116840"/>
                </a:lnTo>
                <a:lnTo>
                  <a:pt x="134238" y="82550"/>
                </a:lnTo>
                <a:lnTo>
                  <a:pt x="182753" y="58420"/>
                </a:lnTo>
                <a:lnTo>
                  <a:pt x="237490" y="50800"/>
                </a:lnTo>
                <a:lnTo>
                  <a:pt x="317608" y="50800"/>
                </a:lnTo>
                <a:lnTo>
                  <a:pt x="315087" y="49530"/>
                </a:lnTo>
                <a:lnTo>
                  <a:pt x="296672" y="43180"/>
                </a:lnTo>
                <a:lnTo>
                  <a:pt x="277241" y="38100"/>
                </a:lnTo>
                <a:lnTo>
                  <a:pt x="257301" y="35560"/>
                </a:lnTo>
                <a:lnTo>
                  <a:pt x="236600" y="34290"/>
                </a:lnTo>
                <a:close/>
              </a:path>
              <a:path w="472439" h="471169">
                <a:moveTo>
                  <a:pt x="317608" y="50800"/>
                </a:moveTo>
                <a:lnTo>
                  <a:pt x="237490" y="50800"/>
                </a:lnTo>
                <a:lnTo>
                  <a:pt x="256540" y="52070"/>
                </a:lnTo>
                <a:lnTo>
                  <a:pt x="274574" y="54610"/>
                </a:lnTo>
                <a:lnTo>
                  <a:pt x="325247" y="73660"/>
                </a:lnTo>
                <a:lnTo>
                  <a:pt x="367538" y="105410"/>
                </a:lnTo>
                <a:lnTo>
                  <a:pt x="399034" y="148590"/>
                </a:lnTo>
                <a:lnTo>
                  <a:pt x="417195" y="199390"/>
                </a:lnTo>
                <a:lnTo>
                  <a:pt x="420624" y="236220"/>
                </a:lnTo>
                <a:lnTo>
                  <a:pt x="419608" y="255270"/>
                </a:lnTo>
                <a:lnTo>
                  <a:pt x="405765" y="308610"/>
                </a:lnTo>
                <a:lnTo>
                  <a:pt x="377825" y="354330"/>
                </a:lnTo>
                <a:lnTo>
                  <a:pt x="338328" y="388620"/>
                </a:lnTo>
                <a:lnTo>
                  <a:pt x="289941" y="412750"/>
                </a:lnTo>
                <a:lnTo>
                  <a:pt x="234950" y="420370"/>
                </a:lnTo>
                <a:lnTo>
                  <a:pt x="316846" y="420370"/>
                </a:lnTo>
                <a:lnTo>
                  <a:pt x="364236" y="391160"/>
                </a:lnTo>
                <a:lnTo>
                  <a:pt x="391668" y="364490"/>
                </a:lnTo>
                <a:lnTo>
                  <a:pt x="413385" y="331470"/>
                </a:lnTo>
                <a:lnTo>
                  <a:pt x="428751" y="295910"/>
                </a:lnTo>
                <a:lnTo>
                  <a:pt x="436880" y="256540"/>
                </a:lnTo>
                <a:lnTo>
                  <a:pt x="437896" y="236220"/>
                </a:lnTo>
                <a:lnTo>
                  <a:pt x="437007" y="215900"/>
                </a:lnTo>
                <a:lnTo>
                  <a:pt x="429006" y="176530"/>
                </a:lnTo>
                <a:lnTo>
                  <a:pt x="413766" y="139700"/>
                </a:lnTo>
                <a:lnTo>
                  <a:pt x="392175" y="107950"/>
                </a:lnTo>
                <a:lnTo>
                  <a:pt x="364871" y="80010"/>
                </a:lnTo>
                <a:lnTo>
                  <a:pt x="332740" y="58420"/>
                </a:lnTo>
                <a:lnTo>
                  <a:pt x="317608" y="50800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28930"/>
            <a:ext cx="8608695" cy="63664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44780" algn="ctr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Times New Roman"/>
                <a:cs typeface="Times New Roman"/>
              </a:rPr>
              <a:t>Ваши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отзывы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пожелания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можно</a:t>
            </a:r>
            <a:r>
              <a:rPr sz="1600" spc="-5" dirty="0">
                <a:latin typeface="Times New Roman"/>
                <a:cs typeface="Times New Roman"/>
              </a:rPr>
              <a:t> отправлять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сайт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учреждения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 err="1">
                <a:latin typeface="Times New Roman"/>
                <a:cs typeface="Times New Roman"/>
              </a:rPr>
              <a:t>по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5" dirty="0" err="1" smtClean="0">
                <a:latin typeface="Times New Roman"/>
                <a:cs typeface="Times New Roman"/>
              </a:rPr>
              <a:t>адресу</a:t>
            </a:r>
            <a:r>
              <a:rPr lang="ru-RU" sz="1600" spc="5" smtClean="0">
                <a:latin typeface="Times New Roman"/>
                <a:cs typeface="Times New Roman"/>
              </a:rPr>
              <a:t> </a:t>
            </a:r>
          </a:p>
          <a:p>
            <a:pPr marR="144780" algn="ctr">
              <a:lnSpc>
                <a:spcPct val="100000"/>
              </a:lnSpc>
              <a:spcBef>
                <a:spcPts val="105"/>
              </a:spcBef>
            </a:pPr>
            <a:r>
              <a:rPr lang="en-US" sz="1600" spc="5" smtClean="0">
                <a:latin typeface="Times New Roman"/>
                <a:cs typeface="Times New Roman"/>
                <a:hlinkClick r:id="rId2"/>
              </a:rPr>
              <a:t>http</a:t>
            </a:r>
            <a:r>
              <a:rPr lang="en-US" sz="1600" spc="5" dirty="0" smtClean="0">
                <a:latin typeface="Times New Roman"/>
                <a:cs typeface="Times New Roman"/>
                <a:hlinkClick r:id="rId2"/>
              </a:rPr>
              <a:t>://sad111.ru</a:t>
            </a:r>
            <a:r>
              <a:rPr lang="ru-RU" sz="1600" spc="5" dirty="0" smtClean="0">
                <a:latin typeface="Times New Roman"/>
                <a:cs typeface="Times New Roman"/>
              </a:rPr>
              <a:t> </a:t>
            </a:r>
            <a:endParaRPr sz="1600" dirty="0">
              <a:latin typeface="Times New Roman"/>
              <a:cs typeface="Times New Roman"/>
            </a:endParaRPr>
          </a:p>
          <a:p>
            <a:pPr marR="143510" algn="ctr">
              <a:lnSpc>
                <a:spcPct val="100000"/>
              </a:lnSpc>
            </a:pPr>
            <a:r>
              <a:rPr sz="1600" dirty="0" smtClean="0">
                <a:latin typeface="Times New Roman"/>
                <a:cs typeface="Times New Roman"/>
              </a:rPr>
              <a:t>:</a:t>
            </a:r>
            <a:r>
              <a:rPr sz="1600" b="1" spc="-5" dirty="0" err="1" smtClean="0">
                <a:latin typeface="Times New Roman"/>
                <a:cs typeface="Times New Roman"/>
              </a:rPr>
              <a:t>Перечень</a:t>
            </a:r>
            <a:r>
              <a:rPr sz="1600" b="1" spc="-50" dirty="0" smtClean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нормативных</a:t>
            </a:r>
            <a:r>
              <a:rPr sz="1600" b="1" spc="-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документов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-35" dirty="0">
                <a:latin typeface="Times New Roman"/>
                <a:cs typeface="Times New Roman"/>
              </a:rPr>
              <a:t>-Указ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Президента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Федерации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от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7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мая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2018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г.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204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«О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национальных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целях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стратегических</a:t>
            </a:r>
          </a:p>
          <a:p>
            <a:pPr marL="12700" algn="just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задачах развития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Федерации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период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-10" dirty="0">
                <a:latin typeface="Times New Roman"/>
                <a:cs typeface="Times New Roman"/>
              </a:rPr>
              <a:t> 2024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года»;</a:t>
            </a:r>
            <a:endParaRPr sz="1400" dirty="0">
              <a:latin typeface="Times New Roman"/>
              <a:cs typeface="Times New Roman"/>
            </a:endParaRPr>
          </a:p>
          <a:p>
            <a:pPr marL="12700" marR="9525" algn="just">
              <a:lnSpc>
                <a:spcPct val="100000"/>
              </a:lnSpc>
              <a:spcBef>
                <a:spcPts val="5"/>
              </a:spcBef>
              <a:buChar char="–"/>
              <a:tabLst>
                <a:tab pos="202565" algn="l"/>
              </a:tabLst>
            </a:pPr>
            <a:r>
              <a:rPr sz="1400" spc="-45" dirty="0">
                <a:latin typeface="Times New Roman"/>
                <a:cs typeface="Times New Roman"/>
              </a:rPr>
              <a:t>Указ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Президента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Федерации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от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21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июля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2020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г.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spc="-5" dirty="0">
                <a:latin typeface="Times New Roman"/>
                <a:cs typeface="Times New Roman"/>
              </a:rPr>
              <a:t> 474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«О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национальных</a:t>
            </a:r>
            <a:r>
              <a:rPr sz="1400" dirty="0">
                <a:latin typeface="Times New Roman"/>
                <a:cs typeface="Times New Roman"/>
              </a:rPr>
              <a:t> целях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развития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Федерации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период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2030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года»;</a:t>
            </a:r>
            <a:endParaRPr sz="1400" dirty="0">
              <a:latin typeface="Times New Roman"/>
              <a:cs typeface="Times New Roman"/>
            </a:endParaRPr>
          </a:p>
          <a:p>
            <a:pPr marL="158750" indent="-146685" algn="just">
              <a:lnSpc>
                <a:spcPct val="100000"/>
              </a:lnSpc>
              <a:buChar char="–"/>
              <a:tabLst>
                <a:tab pos="159385" algn="l"/>
              </a:tabLst>
            </a:pPr>
            <a:r>
              <a:rPr sz="1400" spc="-45" dirty="0">
                <a:latin typeface="Times New Roman"/>
                <a:cs typeface="Times New Roman"/>
              </a:rPr>
              <a:t>Указ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Президента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Федерации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от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9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ноября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2022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г.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809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«Об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утверждении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основ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государственной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политики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сохранению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укреплению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традиционных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российских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духовно-нравственных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ценностей»</a:t>
            </a:r>
            <a:endParaRPr sz="1400" dirty="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"/>
              </a:spcBef>
              <a:buChar char="–"/>
              <a:tabLst>
                <a:tab pos="147320" algn="l"/>
              </a:tabLst>
            </a:pPr>
            <a:r>
              <a:rPr sz="1400" spc="-5" dirty="0">
                <a:latin typeface="Times New Roman"/>
                <a:cs typeface="Times New Roman"/>
              </a:rPr>
              <a:t>Федеральный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закон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от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29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декабря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2012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г.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273-ФЗ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«Об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образовании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Федерации»;</a:t>
            </a:r>
            <a:endParaRPr sz="1400" dirty="0">
              <a:latin typeface="Times New Roman"/>
              <a:cs typeface="Times New Roman"/>
            </a:endParaRPr>
          </a:p>
          <a:p>
            <a:pPr marL="198755" indent="-186690" algn="just">
              <a:lnSpc>
                <a:spcPct val="100000"/>
              </a:lnSpc>
              <a:buChar char="–"/>
              <a:tabLst>
                <a:tab pos="199390" algn="l"/>
              </a:tabLst>
            </a:pPr>
            <a:r>
              <a:rPr sz="1400" spc="-5" dirty="0">
                <a:latin typeface="Times New Roman"/>
                <a:cs typeface="Times New Roman"/>
              </a:rPr>
              <a:t>Федеральный</a:t>
            </a:r>
            <a:r>
              <a:rPr sz="1400" spc="4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закон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31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июля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2020 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г.</a:t>
            </a:r>
            <a:r>
              <a:rPr sz="1400" spc="4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304-ФЗ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«О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внесении</a:t>
            </a:r>
            <a:r>
              <a:rPr sz="1400" spc="4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изменений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Федеральный</a:t>
            </a:r>
            <a:r>
              <a:rPr sz="1400" spc="4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закон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«Об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образовании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Федерации»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вопросам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воспитания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обучающихся»;</a:t>
            </a:r>
            <a:endParaRPr sz="14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buChar char="–"/>
              <a:tabLst>
                <a:tab pos="180975" algn="l"/>
              </a:tabLst>
            </a:pPr>
            <a:r>
              <a:rPr sz="1400" spc="-5" dirty="0">
                <a:latin typeface="Times New Roman"/>
                <a:cs typeface="Times New Roman"/>
              </a:rPr>
              <a:t>Федеральный </a:t>
            </a:r>
            <a:r>
              <a:rPr sz="1400" spc="-15" dirty="0">
                <a:latin typeface="Times New Roman"/>
                <a:cs typeface="Times New Roman"/>
              </a:rPr>
              <a:t>закон </a:t>
            </a:r>
            <a:r>
              <a:rPr sz="1400" spc="-20" dirty="0">
                <a:latin typeface="Times New Roman"/>
                <a:cs typeface="Times New Roman"/>
              </a:rPr>
              <a:t>от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24 сентября </a:t>
            </a:r>
            <a:r>
              <a:rPr sz="1400" dirty="0">
                <a:latin typeface="Times New Roman"/>
                <a:cs typeface="Times New Roman"/>
              </a:rPr>
              <a:t>2022 </a:t>
            </a:r>
            <a:r>
              <a:rPr sz="1400" spc="-90" dirty="0">
                <a:latin typeface="Times New Roman"/>
                <a:cs typeface="Times New Roman"/>
              </a:rPr>
              <a:t>г.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 </a:t>
            </a:r>
            <a:r>
              <a:rPr sz="1400" spc="-5" dirty="0">
                <a:latin typeface="Times New Roman"/>
                <a:cs typeface="Times New Roman"/>
              </a:rPr>
              <a:t>371-ФЗ </a:t>
            </a:r>
            <a:r>
              <a:rPr sz="1400" spc="-20" dirty="0">
                <a:latin typeface="Times New Roman"/>
                <a:cs typeface="Times New Roman"/>
              </a:rPr>
              <a:t>«О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внесении </a:t>
            </a:r>
            <a:r>
              <a:rPr sz="1400" spc="-10" dirty="0">
                <a:latin typeface="Times New Roman"/>
                <a:cs typeface="Times New Roman"/>
              </a:rPr>
              <a:t>изменений </a:t>
            </a:r>
            <a:r>
              <a:rPr sz="1400" spc="-5" dirty="0">
                <a:latin typeface="Times New Roman"/>
                <a:cs typeface="Times New Roman"/>
              </a:rPr>
              <a:t>в Федеральный </a:t>
            </a:r>
            <a:r>
              <a:rPr sz="1400" spc="-15" dirty="0">
                <a:latin typeface="Times New Roman"/>
                <a:cs typeface="Times New Roman"/>
              </a:rPr>
              <a:t>закон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«Об 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образовании</a:t>
            </a:r>
            <a:r>
              <a:rPr sz="1400" spc="-5" dirty="0">
                <a:latin typeface="Times New Roman"/>
                <a:cs typeface="Times New Roman"/>
              </a:rPr>
              <a:t> 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Российской</a:t>
            </a:r>
            <a:r>
              <a:rPr sz="1400" spc="-5" dirty="0">
                <a:latin typeface="Times New Roman"/>
                <a:cs typeface="Times New Roman"/>
              </a:rPr>
              <a:t> Федерации»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статью</a:t>
            </a:r>
            <a:r>
              <a:rPr sz="1400" spc="-5" dirty="0">
                <a:latin typeface="Times New Roman"/>
                <a:cs typeface="Times New Roman"/>
              </a:rPr>
              <a:t> 1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Федерального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закона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«Об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обязательных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требованиях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Федерации»;</a:t>
            </a:r>
            <a:endParaRPr sz="1400" dirty="0">
              <a:latin typeface="Times New Roman"/>
              <a:cs typeface="Times New Roman"/>
            </a:endParaRPr>
          </a:p>
          <a:p>
            <a:pPr marL="158750" indent="-146685" algn="just">
              <a:lnSpc>
                <a:spcPct val="100000"/>
              </a:lnSpc>
              <a:buChar char="–"/>
              <a:tabLst>
                <a:tab pos="159385" algn="l"/>
              </a:tabLst>
            </a:pPr>
            <a:r>
              <a:rPr sz="1400" spc="-10" dirty="0">
                <a:latin typeface="Times New Roman"/>
                <a:cs typeface="Times New Roman"/>
              </a:rPr>
              <a:t>Распоряжение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Правительства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Российской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Федерации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от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29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мая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2015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г.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999-р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«Об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утверждении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Стратегии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развития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воспитания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Федерации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период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2025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года»;</a:t>
            </a:r>
            <a:endParaRPr sz="14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spcBef>
                <a:spcPts val="5"/>
              </a:spcBef>
              <a:buChar char="–"/>
              <a:tabLst>
                <a:tab pos="187325" algn="l"/>
              </a:tabLst>
            </a:pPr>
            <a:r>
              <a:rPr sz="1400" spc="-5" dirty="0">
                <a:latin typeface="Times New Roman"/>
                <a:cs typeface="Times New Roman"/>
              </a:rPr>
              <a:t>Федеральный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государственный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образовательный</a:t>
            </a:r>
            <a:r>
              <a:rPr sz="1400" spc="-5" dirty="0">
                <a:latin typeface="Times New Roman"/>
                <a:cs typeface="Times New Roman"/>
              </a:rPr>
              <a:t> стандарт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дошкольного</a:t>
            </a:r>
            <a:r>
              <a:rPr sz="1400" spc="-10" dirty="0">
                <a:latin typeface="Times New Roman"/>
                <a:cs typeface="Times New Roman"/>
              </a:rPr>
              <a:t> образования</a:t>
            </a:r>
            <a:r>
              <a:rPr sz="1400" spc="-5" dirty="0">
                <a:latin typeface="Times New Roman"/>
                <a:cs typeface="Times New Roman"/>
              </a:rPr>
              <a:t> (утвержден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приказом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Минобрнауки </a:t>
            </a:r>
            <a:r>
              <a:rPr sz="1400" spc="-5" dirty="0">
                <a:latin typeface="Times New Roman"/>
                <a:cs typeface="Times New Roman"/>
              </a:rPr>
              <a:t>России </a:t>
            </a:r>
            <a:r>
              <a:rPr sz="1400" spc="-20" dirty="0">
                <a:latin typeface="Times New Roman"/>
                <a:cs typeface="Times New Roman"/>
              </a:rPr>
              <a:t>от </a:t>
            </a:r>
            <a:r>
              <a:rPr sz="1400" spc="-5" dirty="0">
                <a:latin typeface="Times New Roman"/>
                <a:cs typeface="Times New Roman"/>
              </a:rPr>
              <a:t>17 </a:t>
            </a:r>
            <a:r>
              <a:rPr sz="1400" spc="-10" dirty="0">
                <a:latin typeface="Times New Roman"/>
                <a:cs typeface="Times New Roman"/>
              </a:rPr>
              <a:t>октября </a:t>
            </a:r>
            <a:r>
              <a:rPr sz="1400" dirty="0">
                <a:latin typeface="Times New Roman"/>
                <a:cs typeface="Times New Roman"/>
              </a:rPr>
              <a:t>2013 </a:t>
            </a:r>
            <a:r>
              <a:rPr sz="1400" spc="-90" dirty="0">
                <a:latin typeface="Times New Roman"/>
                <a:cs typeface="Times New Roman"/>
              </a:rPr>
              <a:t>г.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 </a:t>
            </a:r>
            <a:r>
              <a:rPr sz="1400" spc="-15" dirty="0">
                <a:latin typeface="Times New Roman"/>
                <a:cs typeface="Times New Roman"/>
              </a:rPr>
              <a:t>1155, </a:t>
            </a:r>
            <a:r>
              <a:rPr sz="1400" spc="-5" dirty="0">
                <a:latin typeface="Times New Roman"/>
                <a:cs typeface="Times New Roman"/>
              </a:rPr>
              <a:t>зарегистрировано в Минюсте России 14 </a:t>
            </a:r>
            <a:r>
              <a:rPr sz="1400" spc="-10" dirty="0">
                <a:latin typeface="Times New Roman"/>
                <a:cs typeface="Times New Roman"/>
              </a:rPr>
              <a:t>ноября </a:t>
            </a:r>
            <a:r>
              <a:rPr sz="1400" spc="-5" dirty="0">
                <a:latin typeface="Times New Roman"/>
                <a:cs typeface="Times New Roman"/>
              </a:rPr>
              <a:t>2013 </a:t>
            </a:r>
            <a:r>
              <a:rPr sz="1400" spc="-55" dirty="0">
                <a:latin typeface="Times New Roman"/>
                <a:cs typeface="Times New Roman"/>
              </a:rPr>
              <a:t>г., 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регистрационный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spc="-5" dirty="0">
                <a:latin typeface="Times New Roman"/>
                <a:cs typeface="Times New Roman"/>
              </a:rPr>
              <a:t> 30384;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редакции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приказа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Минпросвещения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России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от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8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ноября</a:t>
            </a:r>
            <a:r>
              <a:rPr sz="1400" spc="-5" dirty="0">
                <a:latin typeface="Times New Roman"/>
                <a:cs typeface="Times New Roman"/>
              </a:rPr>
              <a:t> 2022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г.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spc="-5" dirty="0">
                <a:latin typeface="Times New Roman"/>
                <a:cs typeface="Times New Roman"/>
              </a:rPr>
              <a:t> 955,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зарегистрировано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Минюсте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России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6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февраля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2023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г.,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регистрационный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72264</a:t>
            </a:r>
            <a:endParaRPr sz="1400" dirty="0">
              <a:latin typeface="Times New Roman"/>
              <a:cs typeface="Times New Roman"/>
            </a:endParaRPr>
          </a:p>
          <a:p>
            <a:pPr marL="12700" marR="9525" algn="just">
              <a:lnSpc>
                <a:spcPct val="100000"/>
              </a:lnSpc>
              <a:buChar char="–"/>
              <a:tabLst>
                <a:tab pos="177800" algn="l"/>
              </a:tabLst>
            </a:pPr>
            <a:r>
              <a:rPr sz="1400" spc="-10" dirty="0">
                <a:latin typeface="Times New Roman"/>
                <a:cs typeface="Times New Roman"/>
              </a:rPr>
              <a:t>Порядок </a:t>
            </a:r>
            <a:r>
              <a:rPr sz="1400" spc="-5" dirty="0">
                <a:latin typeface="Times New Roman"/>
                <a:cs typeface="Times New Roman"/>
              </a:rPr>
              <a:t>организации и </a:t>
            </a:r>
            <a:r>
              <a:rPr sz="1400" dirty="0">
                <a:latin typeface="Times New Roman"/>
                <a:cs typeface="Times New Roman"/>
              </a:rPr>
              <a:t>осуществления </a:t>
            </a:r>
            <a:r>
              <a:rPr sz="1400" spc="-10" dirty="0">
                <a:latin typeface="Times New Roman"/>
                <a:cs typeface="Times New Roman"/>
              </a:rPr>
              <a:t>образовательной </a:t>
            </a:r>
            <a:r>
              <a:rPr sz="1400" spc="-5" dirty="0">
                <a:latin typeface="Times New Roman"/>
                <a:cs typeface="Times New Roman"/>
              </a:rPr>
              <a:t>деятельности </a:t>
            </a:r>
            <a:r>
              <a:rPr sz="1400" spc="-10" dirty="0">
                <a:latin typeface="Times New Roman"/>
                <a:cs typeface="Times New Roman"/>
              </a:rPr>
              <a:t>по </a:t>
            </a:r>
            <a:r>
              <a:rPr sz="1400" spc="-5" dirty="0">
                <a:latin typeface="Times New Roman"/>
                <a:cs typeface="Times New Roman"/>
              </a:rPr>
              <a:t>основным </a:t>
            </a:r>
            <a:r>
              <a:rPr sz="1400" spc="-10" dirty="0">
                <a:latin typeface="Times New Roman"/>
                <a:cs typeface="Times New Roman"/>
              </a:rPr>
              <a:t>общеобразовательным </a:t>
            </a:r>
            <a:r>
              <a:rPr sz="1400" spc="-5" dirty="0">
                <a:latin typeface="Times New Roman"/>
                <a:cs typeface="Times New Roman"/>
              </a:rPr>
              <a:t> программам – </a:t>
            </a:r>
            <a:r>
              <a:rPr sz="1400" spc="-10" dirty="0">
                <a:latin typeface="Times New Roman"/>
                <a:cs typeface="Times New Roman"/>
              </a:rPr>
              <a:t>образовательным </a:t>
            </a:r>
            <a:r>
              <a:rPr sz="1400" spc="-5" dirty="0">
                <a:latin typeface="Times New Roman"/>
                <a:cs typeface="Times New Roman"/>
              </a:rPr>
              <a:t>программам </a:t>
            </a:r>
            <a:r>
              <a:rPr sz="1400" spc="-20" dirty="0">
                <a:latin typeface="Times New Roman"/>
                <a:cs typeface="Times New Roman"/>
              </a:rPr>
              <a:t>дошкольного </a:t>
            </a:r>
            <a:r>
              <a:rPr sz="1400" spc="-10" dirty="0">
                <a:latin typeface="Times New Roman"/>
                <a:cs typeface="Times New Roman"/>
              </a:rPr>
              <a:t>образования </a:t>
            </a:r>
            <a:r>
              <a:rPr sz="1400" spc="-5" dirty="0">
                <a:latin typeface="Times New Roman"/>
                <a:cs typeface="Times New Roman"/>
              </a:rPr>
              <a:t>(утверждена </a:t>
            </a:r>
            <a:r>
              <a:rPr sz="1400" spc="-15" dirty="0">
                <a:latin typeface="Times New Roman"/>
                <a:cs typeface="Times New Roman"/>
              </a:rPr>
              <a:t>приказом </a:t>
            </a:r>
            <a:r>
              <a:rPr sz="1400" spc="-5" dirty="0">
                <a:latin typeface="Times New Roman"/>
                <a:cs typeface="Times New Roman"/>
              </a:rPr>
              <a:t>Минпросвещения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России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31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июля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2020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года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373,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зарегистрировано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Минюсте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России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31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августа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2020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г.,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регистрационный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59599);</a:t>
            </a: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har char="–"/>
              <a:tabLst>
                <a:tab pos="147320" algn="l"/>
              </a:tabLst>
            </a:pPr>
            <a:r>
              <a:rPr sz="1400" spc="-5" dirty="0">
                <a:latin typeface="Times New Roman"/>
                <a:cs typeface="Times New Roman"/>
              </a:rPr>
              <a:t>Санитарные правила </a:t>
            </a:r>
            <a:r>
              <a:rPr sz="1400" spc="5" dirty="0">
                <a:latin typeface="Times New Roman"/>
                <a:cs typeface="Times New Roman"/>
              </a:rPr>
              <a:t>СП </a:t>
            </a:r>
            <a:r>
              <a:rPr sz="1400" spc="-5" dirty="0">
                <a:latin typeface="Times New Roman"/>
                <a:cs typeface="Times New Roman"/>
              </a:rPr>
              <a:t>2.4.3648-20 «Санитарно-эпидемиологические требования к </a:t>
            </a:r>
            <a:r>
              <a:rPr sz="1400" spc="-10" dirty="0">
                <a:latin typeface="Times New Roman"/>
                <a:cs typeface="Times New Roman"/>
              </a:rPr>
              <a:t>организациям </a:t>
            </a:r>
            <a:r>
              <a:rPr sz="1400" dirty="0">
                <a:latin typeface="Times New Roman"/>
                <a:cs typeface="Times New Roman"/>
              </a:rPr>
              <a:t>воспитания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5" dirty="0">
                <a:latin typeface="Times New Roman"/>
                <a:cs typeface="Times New Roman"/>
              </a:rPr>
              <a:t>обучения, </a:t>
            </a:r>
            <a:r>
              <a:rPr sz="1400" spc="-20" dirty="0">
                <a:latin typeface="Times New Roman"/>
                <a:cs typeface="Times New Roman"/>
              </a:rPr>
              <a:t>отдыха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0" dirty="0">
                <a:latin typeface="Times New Roman"/>
                <a:cs typeface="Times New Roman"/>
              </a:rPr>
              <a:t>оздоровления </a:t>
            </a:r>
            <a:r>
              <a:rPr sz="1400" dirty="0">
                <a:latin typeface="Times New Roman"/>
                <a:cs typeface="Times New Roman"/>
              </a:rPr>
              <a:t>детей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5" dirty="0">
                <a:latin typeface="Times New Roman"/>
                <a:cs typeface="Times New Roman"/>
              </a:rPr>
              <a:t>молодёжи </a:t>
            </a:r>
            <a:r>
              <a:rPr sz="1400" spc="-10" dirty="0">
                <a:latin typeface="Times New Roman"/>
                <a:cs typeface="Times New Roman"/>
              </a:rPr>
              <a:t>(утверждены </a:t>
            </a:r>
            <a:r>
              <a:rPr sz="1400" spc="-5" dirty="0">
                <a:latin typeface="Times New Roman"/>
                <a:cs typeface="Times New Roman"/>
              </a:rPr>
              <a:t>постановлением </a:t>
            </a:r>
            <a:r>
              <a:rPr sz="1400" spc="-20" dirty="0">
                <a:latin typeface="Times New Roman"/>
                <a:cs typeface="Times New Roman"/>
              </a:rPr>
              <a:t>Главного </a:t>
            </a:r>
            <a:r>
              <a:rPr sz="1400" spc="-15" dirty="0">
                <a:latin typeface="Times New Roman"/>
                <a:cs typeface="Times New Roman"/>
              </a:rPr>
              <a:t>государственного 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санитарного </a:t>
            </a:r>
            <a:r>
              <a:rPr sz="1400" spc="-20" dirty="0">
                <a:latin typeface="Times New Roman"/>
                <a:cs typeface="Times New Roman"/>
              </a:rPr>
              <a:t>врача </a:t>
            </a:r>
            <a:r>
              <a:rPr sz="1400" spc="-10" dirty="0">
                <a:latin typeface="Times New Roman"/>
                <a:cs typeface="Times New Roman"/>
              </a:rPr>
              <a:t>Российской </a:t>
            </a:r>
            <a:r>
              <a:rPr sz="1400" spc="-5" dirty="0">
                <a:latin typeface="Times New Roman"/>
                <a:cs typeface="Times New Roman"/>
              </a:rPr>
              <a:t>Федерации </a:t>
            </a:r>
            <a:r>
              <a:rPr sz="1400" spc="-20" dirty="0">
                <a:latin typeface="Times New Roman"/>
                <a:cs typeface="Times New Roman"/>
              </a:rPr>
              <a:t>от </a:t>
            </a:r>
            <a:r>
              <a:rPr sz="1400" spc="5" dirty="0">
                <a:latin typeface="Times New Roman"/>
                <a:cs typeface="Times New Roman"/>
              </a:rPr>
              <a:t>28 </a:t>
            </a:r>
            <a:r>
              <a:rPr sz="1400" spc="-5" dirty="0">
                <a:latin typeface="Times New Roman"/>
                <a:cs typeface="Times New Roman"/>
              </a:rPr>
              <a:t>сентября </a:t>
            </a:r>
            <a:r>
              <a:rPr sz="1400" dirty="0">
                <a:latin typeface="Times New Roman"/>
                <a:cs typeface="Times New Roman"/>
              </a:rPr>
              <a:t>2020 </a:t>
            </a:r>
            <a:r>
              <a:rPr sz="1400" spc="-90" dirty="0">
                <a:latin typeface="Times New Roman"/>
                <a:cs typeface="Times New Roman"/>
              </a:rPr>
              <a:t>г. </a:t>
            </a:r>
            <a:r>
              <a:rPr sz="1400" spc="-10" dirty="0">
                <a:latin typeface="Times New Roman"/>
                <a:cs typeface="Times New Roman"/>
              </a:rPr>
              <a:t>№ </a:t>
            </a:r>
            <a:r>
              <a:rPr sz="1400" spc="-5" dirty="0">
                <a:latin typeface="Times New Roman"/>
                <a:cs typeface="Times New Roman"/>
              </a:rPr>
              <a:t>28, зарегистрировано в Минюсте России </a:t>
            </a:r>
            <a:r>
              <a:rPr sz="1400" spc="15" dirty="0">
                <a:latin typeface="Times New Roman"/>
                <a:cs typeface="Times New Roman"/>
              </a:rPr>
              <a:t>18 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декабря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2020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г.,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регистрационный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61573).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53896" y="4842255"/>
            <a:ext cx="48895" cy="12700"/>
          </a:xfrm>
          <a:custGeom>
            <a:avLst/>
            <a:gdLst/>
            <a:ahLst/>
            <a:cxnLst/>
            <a:rect l="l" t="t" r="r" b="b"/>
            <a:pathLst>
              <a:path w="48894" h="12700">
                <a:moveTo>
                  <a:pt x="48768" y="0"/>
                </a:moveTo>
                <a:lnTo>
                  <a:pt x="0" y="0"/>
                </a:lnTo>
                <a:lnTo>
                  <a:pt x="0" y="12191"/>
                </a:lnTo>
                <a:lnTo>
                  <a:pt x="48768" y="12191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53161"/>
            <a:ext cx="7845425" cy="5527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10"/>
              </a:spcBef>
            </a:pP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Краткая</a:t>
            </a:r>
            <a:r>
              <a:rPr sz="1600" b="1" u="sng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информация</a:t>
            </a:r>
            <a:r>
              <a:rPr sz="16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об</a:t>
            </a:r>
            <a:r>
              <a:rPr sz="16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Учреждении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 dirty="0">
              <a:latin typeface="Calibri"/>
              <a:cs typeface="Calibri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869471"/>
              </p:ext>
            </p:extLst>
          </p:nvPr>
        </p:nvGraphicFramePr>
        <p:xfrm>
          <a:off x="609600" y="990599"/>
          <a:ext cx="7543800" cy="4634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1528">
                  <a:extLst>
                    <a:ext uri="{9D8B030D-6E8A-4147-A177-3AD203B41FA5}">
                      <a16:colId xmlns:a16="http://schemas.microsoft.com/office/drawing/2014/main" val="2390259921"/>
                    </a:ext>
                  </a:extLst>
                </a:gridCol>
                <a:gridCol w="3772272">
                  <a:extLst>
                    <a:ext uri="{9D8B030D-6E8A-4147-A177-3AD203B41FA5}">
                      <a16:colId xmlns:a16="http://schemas.microsoft.com/office/drawing/2014/main" val="1705319992"/>
                    </a:ext>
                  </a:extLst>
                </a:gridCol>
              </a:tblGrid>
              <a:tr h="1327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образовательной организации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Муниципальное автономное дошкольное образовательное учреждение центр развития ребенка-детский сад №111 города Тюмени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extLst>
                  <a:ext uri="{0D108BD9-81ED-4DB2-BD59-A6C34878D82A}">
                    <a16:rowId xmlns:a16="http://schemas.microsoft.com/office/drawing/2014/main" val="891637846"/>
                  </a:ext>
                </a:extLst>
              </a:tr>
              <a:tr h="331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Руководитель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Новикова Светлана Алексеевна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extLst>
                  <a:ext uri="{0D108BD9-81ED-4DB2-BD59-A6C34878D82A}">
                    <a16:rowId xmlns:a16="http://schemas.microsoft.com/office/drawing/2014/main" val="193668622"/>
                  </a:ext>
                </a:extLst>
              </a:tr>
              <a:tr h="662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Адрес места нахождения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город Тюмень, ул. Олимпийская 36, корпус 1, ул. Олимпийская 36а.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extLst>
                  <a:ext uri="{0D108BD9-81ED-4DB2-BD59-A6C34878D82A}">
                    <a16:rowId xmlns:a16="http://schemas.microsoft.com/office/drawing/2014/main" val="2515573926"/>
                  </a:ext>
                </a:extLst>
              </a:tr>
              <a:tr h="331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Телефон, факс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8(3452)33-78-03,33-08-09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extLst>
                  <a:ext uri="{0D108BD9-81ED-4DB2-BD59-A6C34878D82A}">
                    <a16:rowId xmlns:a16="http://schemas.microsoft.com/office/drawing/2014/main" val="2068542973"/>
                  </a:ext>
                </a:extLst>
              </a:tr>
              <a:tr h="331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Адрес электронной почты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ds-skazka@mail.ru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extLst>
                  <a:ext uri="{0D108BD9-81ED-4DB2-BD59-A6C34878D82A}">
                    <a16:rowId xmlns:a16="http://schemas.microsoft.com/office/drawing/2014/main" val="1227015536"/>
                  </a:ext>
                </a:extLst>
              </a:tr>
              <a:tr h="662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Учредитель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Департамент образования Администрации города Тюмени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extLst>
                  <a:ext uri="{0D108BD9-81ED-4DB2-BD59-A6C34878D82A}">
                    <a16:rowId xmlns:a16="http://schemas.microsoft.com/office/drawing/2014/main" val="3648926575"/>
                  </a:ext>
                </a:extLst>
              </a:tr>
              <a:tr h="331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Дата создания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05.06.1978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extLst>
                  <a:ext uri="{0D108BD9-81ED-4DB2-BD59-A6C34878D82A}">
                    <a16:rowId xmlns:a16="http://schemas.microsoft.com/office/drawing/2014/main" val="3601882116"/>
                  </a:ext>
                </a:extLst>
              </a:tr>
              <a:tr h="655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Лицензия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от 11.11.2016 №237, серия 72 Л 01 №001876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23" marR="67623" marT="0" marB="0"/>
                </a:tc>
                <a:extLst>
                  <a:ext uri="{0D108BD9-81ED-4DB2-BD59-A6C34878D82A}">
                    <a16:rowId xmlns:a16="http://schemas.microsoft.com/office/drawing/2014/main" val="37345481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215585"/>
            <a:ext cx="8535035" cy="485965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40"/>
              </a:spcBef>
            </a:pPr>
            <a:r>
              <a:rPr sz="1800" b="1" dirty="0">
                <a:latin typeface="Calibri"/>
                <a:cs typeface="Calibri"/>
              </a:rPr>
              <a:t>О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программе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:</a:t>
            </a:r>
            <a:endParaRPr sz="18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845"/>
              </a:spcBef>
            </a:pPr>
            <a:r>
              <a:rPr sz="1800" dirty="0">
                <a:latin typeface="Calibri"/>
                <a:cs typeface="Calibri"/>
              </a:rPr>
              <a:t>Основная </a:t>
            </a:r>
            <a:r>
              <a:rPr sz="1800" spc="-5" dirty="0">
                <a:latin typeface="Calibri"/>
                <a:cs typeface="Calibri"/>
              </a:rPr>
              <a:t>образовательная </a:t>
            </a:r>
            <a:r>
              <a:rPr sz="1800" dirty="0" err="1">
                <a:latin typeface="Calibri"/>
                <a:cs typeface="Calibri"/>
              </a:rPr>
              <a:t>программа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МАДОУ</a:t>
            </a:r>
            <a:r>
              <a:rPr lang="ru-RU" sz="1800" spc="-15" dirty="0" smtClean="0">
                <a:latin typeface="Calibri"/>
                <a:cs typeface="Calibri"/>
              </a:rPr>
              <a:t> </a:t>
            </a:r>
            <a:r>
              <a:rPr lang="ru-RU" sz="1800" spc="-15" dirty="0" err="1" smtClean="0">
                <a:latin typeface="Calibri"/>
                <a:cs typeface="Calibri"/>
              </a:rPr>
              <a:t>црр</a:t>
            </a:r>
            <a:r>
              <a:rPr lang="ru-RU" sz="1800" spc="-15" dirty="0" smtClean="0">
                <a:latin typeface="Calibri"/>
                <a:cs typeface="Calibri"/>
              </a:rPr>
              <a:t>-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д/с </a:t>
            </a:r>
            <a:r>
              <a:rPr sz="1800" dirty="0">
                <a:latin typeface="Calibri"/>
                <a:cs typeface="Calibri"/>
              </a:rPr>
              <a:t>№ </a:t>
            </a:r>
            <a:r>
              <a:rPr sz="1800" dirty="0" smtClean="0">
                <a:latin typeface="Calibri"/>
                <a:cs typeface="Calibri"/>
              </a:rPr>
              <a:t>1</a:t>
            </a:r>
            <a:r>
              <a:rPr lang="ru-RU" sz="1800" dirty="0" smtClean="0">
                <a:latin typeface="Calibri"/>
                <a:cs typeface="Calibri"/>
              </a:rPr>
              <a:t>11</a:t>
            </a:r>
            <a:r>
              <a:rPr sz="1800" dirty="0" smtClean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города </a:t>
            </a:r>
            <a:r>
              <a:rPr sz="1800" spc="-20" dirty="0">
                <a:latin typeface="Calibri"/>
                <a:cs typeface="Calibri"/>
              </a:rPr>
              <a:t>Тюмени </a:t>
            </a:r>
            <a:r>
              <a:rPr sz="1800" spc="-5" dirty="0">
                <a:latin typeface="Calibri"/>
                <a:cs typeface="Calibri"/>
              </a:rPr>
              <a:t>разработана 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соответствии</a:t>
            </a:r>
            <a:r>
              <a:rPr sz="1800" dirty="0">
                <a:latin typeface="Calibri"/>
                <a:cs typeface="Calibri"/>
              </a:rPr>
              <a:t> 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Федеральным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государственным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образовательным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стандартом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дошкольного </a:t>
            </a:r>
            <a:r>
              <a:rPr sz="1800" spc="-5" dirty="0">
                <a:latin typeface="Calibri"/>
                <a:cs typeface="Calibri"/>
              </a:rPr>
              <a:t>образования (утвержден </a:t>
            </a:r>
            <a:r>
              <a:rPr sz="1800" dirty="0">
                <a:latin typeface="Calibri"/>
                <a:cs typeface="Calibri"/>
              </a:rPr>
              <a:t>приказом </a:t>
            </a:r>
            <a:r>
              <a:rPr sz="1800" spc="-5" dirty="0">
                <a:latin typeface="Calibri"/>
                <a:cs typeface="Calibri"/>
              </a:rPr>
              <a:t>Минобрнауки </a:t>
            </a:r>
            <a:r>
              <a:rPr sz="1800" spc="-10" dirty="0">
                <a:latin typeface="Calibri"/>
                <a:cs typeface="Calibri"/>
              </a:rPr>
              <a:t>России от </a:t>
            </a:r>
            <a:r>
              <a:rPr sz="1800" spc="-5" dirty="0">
                <a:latin typeface="Calibri"/>
                <a:cs typeface="Calibri"/>
              </a:rPr>
              <a:t>17 </a:t>
            </a:r>
            <a:r>
              <a:rPr sz="1800" dirty="0">
                <a:latin typeface="Calibri"/>
                <a:cs typeface="Calibri"/>
              </a:rPr>
              <a:t>октября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2013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г.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1155,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зарегистрировано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Минюсте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России</a:t>
            </a:r>
            <a:r>
              <a:rPr sz="1800" spc="-5" dirty="0">
                <a:latin typeface="Calibri"/>
                <a:cs typeface="Calibri"/>
              </a:rPr>
              <a:t> 14</a:t>
            </a:r>
            <a:r>
              <a:rPr sz="1800" dirty="0">
                <a:latin typeface="Calibri"/>
                <a:cs typeface="Calibri"/>
              </a:rPr>
              <a:t> ноября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2013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г., 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регистрационный № </a:t>
            </a:r>
            <a:r>
              <a:rPr sz="1800" spc="-5" dirty="0">
                <a:latin typeface="Calibri"/>
                <a:cs typeface="Calibri"/>
              </a:rPr>
              <a:t>30384;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редакции приказа Минпросвещения </a:t>
            </a:r>
            <a:r>
              <a:rPr sz="1800" spc="-10" dirty="0">
                <a:latin typeface="Calibri"/>
                <a:cs typeface="Calibri"/>
              </a:rPr>
              <a:t>России от </a:t>
            </a:r>
            <a:r>
              <a:rPr sz="1800" dirty="0">
                <a:latin typeface="Calibri"/>
                <a:cs typeface="Calibri"/>
              </a:rPr>
              <a:t>8 ноября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2022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г.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955,</a:t>
            </a:r>
            <a:r>
              <a:rPr sz="1800" dirty="0">
                <a:latin typeface="Calibri"/>
                <a:cs typeface="Calibri"/>
              </a:rPr>
              <a:t> зарегистрировано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Минюсте</a:t>
            </a:r>
            <a:r>
              <a:rPr sz="1800" dirty="0">
                <a:latin typeface="Calibri"/>
                <a:cs typeface="Calibri"/>
              </a:rPr>
              <a:t> России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февраля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2023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г., 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регистрационный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72264)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Федеральной</a:t>
            </a:r>
            <a:r>
              <a:rPr sz="1800" spc="-5" dirty="0">
                <a:latin typeface="Calibri"/>
                <a:cs typeface="Calibri"/>
              </a:rPr>
              <a:t> образовательной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программой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дошкольного</a:t>
            </a:r>
            <a:r>
              <a:rPr sz="1800" spc="-5" dirty="0">
                <a:latin typeface="Calibri"/>
                <a:cs typeface="Calibri"/>
              </a:rPr>
              <a:t> образования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(утверждена</a:t>
            </a:r>
            <a:r>
              <a:rPr sz="1800" dirty="0">
                <a:latin typeface="Calibri"/>
                <a:cs typeface="Calibri"/>
              </a:rPr>
              <a:t> приказом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Минпросвещения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России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</a:t>
            </a:r>
            <a:r>
              <a:rPr sz="1800" spc="-5" dirty="0">
                <a:latin typeface="Calibri"/>
                <a:cs typeface="Calibri"/>
              </a:rPr>
              <a:t> 25 </a:t>
            </a:r>
            <a:r>
              <a:rPr sz="1800" dirty="0">
                <a:latin typeface="Calibri"/>
                <a:cs typeface="Calibri"/>
              </a:rPr>
              <a:t> ноября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2022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г.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1028,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зарегистрировано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Минюсте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России</a:t>
            </a:r>
            <a:r>
              <a:rPr sz="1800" spc="-5" dirty="0">
                <a:latin typeface="Calibri"/>
                <a:cs typeface="Calibri"/>
              </a:rPr>
              <a:t> 28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декабря</a:t>
            </a:r>
            <a:r>
              <a:rPr sz="1800" spc="-5" dirty="0">
                <a:latin typeface="Calibri"/>
                <a:cs typeface="Calibri"/>
              </a:rPr>
              <a:t> 2022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г., 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регистрационный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71847)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ряд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парциальных</a:t>
            </a:r>
            <a:r>
              <a:rPr sz="1800" dirty="0">
                <a:latin typeface="Calibri"/>
                <a:cs typeface="Calibri"/>
              </a:rPr>
              <a:t> программ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образовательным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областям.</a:t>
            </a:r>
            <a:endParaRPr sz="1800" dirty="0">
              <a:latin typeface="Calibri"/>
              <a:cs typeface="Calibri"/>
            </a:endParaRPr>
          </a:p>
          <a:p>
            <a:pPr marL="71120" algn="just">
              <a:lnSpc>
                <a:spcPts val="1810"/>
              </a:lnSpc>
            </a:pPr>
            <a:r>
              <a:rPr sz="1800" spc="-5" dirty="0">
                <a:latin typeface="Calibri"/>
                <a:cs typeface="Calibri"/>
              </a:rPr>
              <a:t>Программа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реализуется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государственном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языке Российской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Федерации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русском</a:t>
            </a:r>
            <a:endParaRPr sz="1800" dirty="0">
              <a:latin typeface="Calibri"/>
              <a:cs typeface="Calibri"/>
            </a:endParaRPr>
          </a:p>
          <a:p>
            <a:pPr marR="71120" algn="ctr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Численность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обучающихся</a:t>
            </a:r>
            <a:r>
              <a:rPr sz="1800" b="1" spc="-5" dirty="0">
                <a:latin typeface="Calibri"/>
                <a:cs typeface="Calibri"/>
              </a:rPr>
              <a:t> по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программе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lang="ru-RU" spc="-5" dirty="0" smtClean="0">
                <a:latin typeface="Calibri"/>
                <a:cs typeface="Calibri"/>
              </a:rPr>
              <a:t>600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воспитанников.</a:t>
            </a:r>
            <a:endParaRPr sz="1800" dirty="0">
              <a:latin typeface="Calibri"/>
              <a:cs typeface="Calibri"/>
            </a:endParaRPr>
          </a:p>
          <a:p>
            <a:pPr marR="79375" algn="ctr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Программа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определяет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содержание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организацию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образовательной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</a:p>
          <a:p>
            <a:pPr marR="76200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Муниципальном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автономном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дошкольном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образовательном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учреждении</a:t>
            </a:r>
            <a:endParaRPr sz="1800" dirty="0">
              <a:latin typeface="Calibri"/>
              <a:cs typeface="Calibri"/>
            </a:endParaRPr>
          </a:p>
          <a:p>
            <a:pPr marR="71120" algn="ctr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детском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саду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1</a:t>
            </a:r>
            <a:r>
              <a:rPr lang="ru-RU" sz="1800" dirty="0" smtClean="0">
                <a:latin typeface="Calibri"/>
                <a:cs typeface="Calibri"/>
              </a:rPr>
              <a:t>11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г.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Тюмени.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1628" y="246634"/>
            <a:ext cx="73977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Программа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позволяет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реализовать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несколько </a:t>
            </a:r>
            <a:r>
              <a:rPr sz="1800" dirty="0">
                <a:latin typeface="Calibri"/>
                <a:cs typeface="Calibri"/>
              </a:rPr>
              <a:t>основополагающих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функций</a:t>
            </a:r>
            <a:endParaRPr sz="1800">
              <a:latin typeface="Calibri"/>
              <a:cs typeface="Calibri"/>
            </a:endParaRPr>
          </a:p>
          <a:p>
            <a:pPr marR="55880" algn="ctr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дошкольного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уровня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образования: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725548"/>
            <a:ext cx="1364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6875" algn="l"/>
              </a:tabLst>
            </a:pPr>
            <a:r>
              <a:rPr sz="1800" dirty="0">
                <a:latin typeface="Calibri"/>
                <a:cs typeface="Calibri"/>
              </a:rPr>
              <a:t>1)	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б</a:t>
            </a:r>
            <a:r>
              <a:rPr sz="1800" dirty="0">
                <a:latin typeface="Calibri"/>
                <a:cs typeface="Calibri"/>
              </a:rPr>
              <a:t>уч</a:t>
            </a:r>
            <a:r>
              <a:rPr sz="1800" spc="-1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20367" y="1725548"/>
            <a:ext cx="149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3708" y="1725548"/>
            <a:ext cx="1156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п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тан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6921" y="1725548"/>
            <a:ext cx="8299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latin typeface="Calibri"/>
                <a:cs typeface="Calibri"/>
              </a:rPr>
              <a:t>р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б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69967" y="1725548"/>
            <a:ext cx="1325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дошкольного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7171" y="1725548"/>
            <a:ext cx="875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-20" dirty="0">
                <a:latin typeface="Calibri"/>
                <a:cs typeface="Calibri"/>
              </a:rPr>
              <a:t>з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1999564"/>
            <a:ext cx="24961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7625" algn="l"/>
              </a:tabLst>
            </a:pPr>
            <a:r>
              <a:rPr sz="1800" spc="-10" dirty="0">
                <a:latin typeface="Calibri"/>
                <a:cs typeface="Calibri"/>
              </a:rPr>
              <a:t>Российской	Федерации,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39236" y="1999564"/>
            <a:ext cx="15125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формирование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07128" y="1999564"/>
            <a:ext cx="5981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снов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63285" y="1999564"/>
            <a:ext cx="1913889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6730" algn="l"/>
              </a:tabLst>
            </a:pPr>
            <a:r>
              <a:rPr sz="1800" spc="-15" dirty="0">
                <a:latin typeface="Calibri"/>
                <a:cs typeface="Calibri"/>
              </a:rPr>
              <a:t>его	</a:t>
            </a:r>
            <a:r>
              <a:rPr sz="1800" spc="-5" dirty="0">
                <a:latin typeface="Calibri"/>
                <a:cs typeface="Calibri"/>
              </a:rPr>
              <a:t>гражданской</a:t>
            </a:r>
            <a:endParaRPr sz="1800">
              <a:latin typeface="Calibri"/>
              <a:cs typeface="Calibri"/>
            </a:endParaRPr>
          </a:p>
          <a:p>
            <a:pPr marL="698500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latin typeface="Calibri"/>
                <a:cs typeface="Calibri"/>
              </a:rPr>
              <a:t>содержании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12889" y="1725548"/>
            <a:ext cx="17278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 marR="5080" indent="-295910" algn="r">
              <a:lnSpc>
                <a:spcPct val="100000"/>
              </a:lnSpc>
              <a:spcBef>
                <a:spcPts val="100"/>
              </a:spcBef>
              <a:tabLst>
                <a:tab pos="527685" algn="l"/>
                <a:tab pos="615950" algn="l"/>
              </a:tabLst>
            </a:pP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ак	</a:t>
            </a:r>
            <a:r>
              <a:rPr sz="1800" spc="20" dirty="0">
                <a:latin typeface="Calibri"/>
                <a:cs typeface="Calibri"/>
              </a:rPr>
              <a:t>г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ж</a:t>
            </a:r>
            <a:r>
              <a:rPr sz="1800" spc="-5" dirty="0">
                <a:latin typeface="Calibri"/>
                <a:cs typeface="Calibri"/>
              </a:rPr>
              <a:t>дан</a:t>
            </a:r>
            <a:r>
              <a:rPr sz="1800" spc="10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на  и		к</a:t>
            </a:r>
            <a:r>
              <a:rPr sz="1800" spc="-45" dirty="0">
                <a:latin typeface="Calibri"/>
                <a:cs typeface="Calibri"/>
              </a:rPr>
              <a:t>у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spc="-80" dirty="0">
                <a:latin typeface="Calibri"/>
                <a:cs typeface="Calibri"/>
              </a:rPr>
              <a:t>ь</a:t>
            </a:r>
            <a:r>
              <a:rPr sz="1800" spc="-5" dirty="0">
                <a:latin typeface="Calibri"/>
                <a:cs typeface="Calibri"/>
              </a:rPr>
              <a:t>ту</a:t>
            </a:r>
            <a:r>
              <a:rPr sz="1800" spc="-1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ной  </a:t>
            </a:r>
            <a:r>
              <a:rPr sz="1800" spc="-10" dirty="0">
                <a:latin typeface="Calibri"/>
                <a:cs typeface="Calibri"/>
              </a:rPr>
              <a:t>доступными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540" y="2274570"/>
            <a:ext cx="5534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8139" algn="l"/>
                <a:tab pos="2116455" algn="l"/>
                <a:tab pos="4107179" algn="l"/>
                <a:tab pos="4674235" algn="l"/>
              </a:tabLst>
            </a:pPr>
            <a:r>
              <a:rPr sz="1800" spc="10" dirty="0">
                <a:latin typeface="Calibri"/>
                <a:cs typeface="Calibri"/>
              </a:rPr>
              <a:t>и</a:t>
            </a:r>
            <a:r>
              <a:rPr sz="1800" spc="-20" dirty="0">
                <a:latin typeface="Calibri"/>
                <a:cs typeface="Calibri"/>
              </a:rPr>
              <a:t>д</a:t>
            </a:r>
            <a:r>
              <a:rPr sz="1800" spc="-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нт</a:t>
            </a:r>
            <a:r>
              <a:rPr sz="1800" spc="10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чн</a:t>
            </a:r>
            <a:r>
              <a:rPr sz="1800" spc="5" dirty="0">
                <a:latin typeface="Calibri"/>
                <a:cs typeface="Calibri"/>
              </a:rPr>
              <a:t>ос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и	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а	</a:t>
            </a:r>
            <a:r>
              <a:rPr sz="1800" spc="5" dirty="0">
                <a:latin typeface="Calibri"/>
                <a:cs typeface="Calibri"/>
              </a:rPr>
              <a:t>со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тв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30" dirty="0">
                <a:latin typeface="Calibri"/>
                <a:cs typeface="Calibri"/>
              </a:rPr>
              <a:t>т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твую</a:t>
            </a:r>
            <a:r>
              <a:rPr sz="1800" spc="-35" dirty="0">
                <a:latin typeface="Calibri"/>
                <a:cs typeface="Calibri"/>
              </a:rPr>
              <a:t>щ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м	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	в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з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ту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средствами;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3540" y="3353511"/>
            <a:ext cx="8458200" cy="3023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AutoNum type="arabicParenR" startAt="2"/>
              <a:tabLst>
                <a:tab pos="327025" algn="l"/>
              </a:tabLst>
            </a:pPr>
            <a:r>
              <a:rPr sz="1800" spc="-5" dirty="0">
                <a:latin typeface="Calibri"/>
                <a:cs typeface="Calibri"/>
              </a:rPr>
              <a:t>Создание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единого</a:t>
            </a:r>
            <a:r>
              <a:rPr sz="1800" spc="-5" dirty="0">
                <a:latin typeface="Calibri"/>
                <a:cs typeface="Calibri"/>
              </a:rPr>
              <a:t> ядра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содержания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дошкольного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образования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(далее</a:t>
            </a:r>
            <a:r>
              <a:rPr sz="1800" dirty="0">
                <a:latin typeface="Calibri"/>
                <a:cs typeface="Calibri"/>
              </a:rPr>
              <a:t> -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ДО),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ориентированного </a:t>
            </a:r>
            <a:r>
              <a:rPr sz="1800" spc="-5" dirty="0">
                <a:latin typeface="Calibri"/>
                <a:cs typeface="Calibri"/>
              </a:rPr>
              <a:t>на приобщение </a:t>
            </a:r>
            <a:r>
              <a:rPr sz="1800" spc="-10" dirty="0">
                <a:latin typeface="Calibri"/>
                <a:cs typeface="Calibri"/>
              </a:rPr>
              <a:t>детей </a:t>
            </a:r>
            <a:r>
              <a:rPr sz="1800" dirty="0">
                <a:latin typeface="Calibri"/>
                <a:cs typeface="Calibri"/>
              </a:rPr>
              <a:t>к традиционным </a:t>
            </a:r>
            <a:r>
              <a:rPr sz="1800" spc="-10" dirty="0">
                <a:latin typeface="Calibri"/>
                <a:cs typeface="Calibri"/>
              </a:rPr>
              <a:t>духовно-нравственным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социокультурным</a:t>
            </a:r>
            <a:r>
              <a:rPr sz="1800" spc="-5" dirty="0">
                <a:latin typeface="Calibri"/>
                <a:cs typeface="Calibri"/>
              </a:rPr>
              <a:t> ценностям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российского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народа,</a:t>
            </a:r>
            <a:r>
              <a:rPr sz="1800" spc="-5" dirty="0">
                <a:latin typeface="Calibri"/>
                <a:cs typeface="Calibri"/>
              </a:rPr>
              <a:t> воспитание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подрастающего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поколения как </a:t>
            </a:r>
            <a:r>
              <a:rPr sz="1800" spc="-5" dirty="0">
                <a:latin typeface="Calibri"/>
                <a:cs typeface="Calibri"/>
              </a:rPr>
              <a:t>знающего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уважающего </a:t>
            </a:r>
            <a:r>
              <a:rPr sz="1800" spc="-5" dirty="0">
                <a:latin typeface="Calibri"/>
                <a:cs typeface="Calibri"/>
              </a:rPr>
              <a:t>историю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20" dirty="0">
                <a:latin typeface="Calibri"/>
                <a:cs typeface="Calibri"/>
              </a:rPr>
              <a:t>культуру </a:t>
            </a:r>
            <a:r>
              <a:rPr sz="1800" spc="5" dirty="0">
                <a:latin typeface="Calibri"/>
                <a:cs typeface="Calibri"/>
              </a:rPr>
              <a:t>своей </a:t>
            </a:r>
            <a:r>
              <a:rPr sz="1800" spc="-5" dirty="0">
                <a:latin typeface="Calibri"/>
                <a:cs typeface="Calibri"/>
              </a:rPr>
              <a:t>семьи, </a:t>
            </a:r>
            <a:r>
              <a:rPr sz="1800" spc="-10" dirty="0">
                <a:latin typeface="Calibri"/>
                <a:cs typeface="Calibri"/>
              </a:rPr>
              <a:t>большой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малой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Родины;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arenR" startAt="2"/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rabicParenR" startAt="2"/>
            </a:pPr>
            <a:endParaRPr sz="16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buAutoNum type="arabicParenR" startAt="2"/>
              <a:tabLst>
                <a:tab pos="311785" algn="l"/>
              </a:tabLst>
            </a:pPr>
            <a:r>
              <a:rPr sz="1800" spc="-5" dirty="0">
                <a:latin typeface="Calibri"/>
                <a:cs typeface="Calibri"/>
              </a:rPr>
              <a:t>Создание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единого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федерального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образовательного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пространства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воспитания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обучения </a:t>
            </a:r>
            <a:r>
              <a:rPr sz="1800" spc="-15" dirty="0">
                <a:latin typeface="Calibri"/>
                <a:cs typeface="Calibri"/>
              </a:rPr>
              <a:t>детей </a:t>
            </a:r>
            <a:r>
              <a:rPr sz="1800" spc="-10" dirty="0">
                <a:latin typeface="Calibri"/>
                <a:cs typeface="Calibri"/>
              </a:rPr>
              <a:t>от рождения </a:t>
            </a:r>
            <a:r>
              <a:rPr sz="1800" spc="-15" dirty="0">
                <a:latin typeface="Calibri"/>
                <a:cs typeface="Calibri"/>
              </a:rPr>
              <a:t>до </a:t>
            </a:r>
            <a:r>
              <a:rPr sz="1800" spc="-5" dirty="0">
                <a:latin typeface="Calibri"/>
                <a:cs typeface="Calibri"/>
              </a:rPr>
              <a:t>поступления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0" dirty="0">
                <a:latin typeface="Calibri"/>
                <a:cs typeface="Calibri"/>
              </a:rPr>
              <a:t>общеобразовательную </a:t>
            </a:r>
            <a:r>
              <a:rPr sz="1800" dirty="0">
                <a:latin typeface="Calibri"/>
                <a:cs typeface="Calibri"/>
              </a:rPr>
              <a:t>организацию,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обеспечивающего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ребенку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его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родителям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(законным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представителям)</a:t>
            </a:r>
            <a:r>
              <a:rPr sz="1800" spc="-5" dirty="0">
                <a:latin typeface="Calibri"/>
                <a:cs typeface="Calibri"/>
              </a:rPr>
              <a:t> равные,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качественные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условия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ДО,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вне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зависимости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</a:t>
            </a:r>
            <a:r>
              <a:rPr sz="1800" spc="-5" dirty="0">
                <a:latin typeface="Calibri"/>
                <a:cs typeface="Calibri"/>
              </a:rPr>
              <a:t> места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проживания.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14215" y="822985"/>
            <a:ext cx="1110843" cy="10163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9217" y="1557908"/>
            <a:ext cx="8318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alibri"/>
                <a:cs typeface="Calibri"/>
              </a:rPr>
              <a:t>со</a:t>
            </a:r>
            <a:r>
              <a:rPr sz="1600" spc="-35" dirty="0">
                <a:latin typeface="Calibri"/>
                <a:cs typeface="Calibri"/>
              </a:rPr>
              <a:t>з</a:t>
            </a:r>
            <a:r>
              <a:rPr sz="1600" spc="-10" dirty="0">
                <a:latin typeface="Calibri"/>
                <a:cs typeface="Calibri"/>
              </a:rPr>
              <a:t>д</a:t>
            </a:r>
            <a:r>
              <a:rPr sz="1600" dirty="0">
                <a:latin typeface="Calibri"/>
                <a:cs typeface="Calibri"/>
              </a:rPr>
              <a:t>ание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58359" y="1557908"/>
            <a:ext cx="7302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alibri"/>
                <a:cs typeface="Calibri"/>
              </a:rPr>
              <a:t>ус</a:t>
            </a:r>
            <a:r>
              <a:rPr sz="1600" spc="-5" dirty="0">
                <a:latin typeface="Calibri"/>
                <a:cs typeface="Calibri"/>
              </a:rPr>
              <a:t>л</a:t>
            </a:r>
            <a:r>
              <a:rPr sz="1600" spc="-15" dirty="0">
                <a:latin typeface="Calibri"/>
                <a:cs typeface="Calibri"/>
              </a:rPr>
              <a:t>о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66917" y="1557908"/>
            <a:ext cx="31965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00125" algn="l"/>
                <a:tab pos="1972945" algn="l"/>
              </a:tabLst>
            </a:pPr>
            <a:r>
              <a:rPr sz="1600" spc="-5" dirty="0">
                <a:latin typeface="Calibri"/>
                <a:cs typeface="Calibri"/>
              </a:rPr>
              <a:t>р</a:t>
            </a:r>
            <a:r>
              <a:rPr sz="1600" spc="-10" dirty="0">
                <a:latin typeface="Calibri"/>
                <a:cs typeface="Calibri"/>
              </a:rPr>
              <a:t>аз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и</a:t>
            </a:r>
            <a:r>
              <a:rPr sz="1600" spc="-5" dirty="0">
                <a:latin typeface="Calibri"/>
                <a:cs typeface="Calibri"/>
              </a:rPr>
              <a:t>ти</a:t>
            </a:r>
            <a:r>
              <a:rPr sz="1600" dirty="0">
                <a:latin typeface="Calibri"/>
                <a:cs typeface="Calibri"/>
              </a:rPr>
              <a:t>я	</a:t>
            </a:r>
            <a:r>
              <a:rPr sz="1600" spc="-5" dirty="0">
                <a:latin typeface="Calibri"/>
                <a:cs typeface="Calibri"/>
              </a:rPr>
              <a:t>р</a:t>
            </a:r>
            <a:r>
              <a:rPr sz="1600" spc="-10" dirty="0">
                <a:latin typeface="Calibri"/>
                <a:cs typeface="Calibri"/>
              </a:rPr>
              <a:t>е</a:t>
            </a:r>
            <a:r>
              <a:rPr sz="1600" spc="5" dirty="0">
                <a:latin typeface="Calibri"/>
                <a:cs typeface="Calibri"/>
              </a:rPr>
              <a:t>б</a:t>
            </a:r>
            <a:r>
              <a:rPr sz="1600" spc="-10" dirty="0">
                <a:latin typeface="Calibri"/>
                <a:cs typeface="Calibri"/>
              </a:rPr>
              <a:t>е</a:t>
            </a:r>
            <a:r>
              <a:rPr sz="1600" spc="5" dirty="0">
                <a:latin typeface="Calibri"/>
                <a:cs typeface="Calibri"/>
              </a:rPr>
              <a:t>н</a:t>
            </a:r>
            <a:r>
              <a:rPr sz="1600" spc="-25" dirty="0">
                <a:latin typeface="Calibri"/>
                <a:cs typeface="Calibri"/>
              </a:rPr>
              <a:t>к</a:t>
            </a:r>
            <a:r>
              <a:rPr sz="1600" dirty="0">
                <a:latin typeface="Calibri"/>
                <a:cs typeface="Calibri"/>
              </a:rPr>
              <a:t>а,	</a:t>
            </a:r>
            <a:r>
              <a:rPr sz="1600" spc="-10" dirty="0">
                <a:latin typeface="Calibri"/>
                <a:cs typeface="Calibri"/>
              </a:rPr>
              <a:t>о</a:t>
            </a:r>
            <a:r>
              <a:rPr sz="1600" spc="-5" dirty="0">
                <a:latin typeface="Calibri"/>
                <a:cs typeface="Calibri"/>
              </a:rPr>
              <a:t>тк</a:t>
            </a:r>
            <a:r>
              <a:rPr sz="1600" spc="-30" dirty="0">
                <a:latin typeface="Calibri"/>
                <a:cs typeface="Calibri"/>
              </a:rPr>
              <a:t>р</a:t>
            </a:r>
            <a:r>
              <a:rPr sz="1600" spc="10" dirty="0">
                <a:latin typeface="Calibri"/>
                <a:cs typeface="Calibri"/>
              </a:rPr>
              <a:t>ы</a:t>
            </a:r>
            <a:r>
              <a:rPr sz="1600" dirty="0">
                <a:latin typeface="Calibri"/>
                <a:cs typeface="Calibri"/>
              </a:rPr>
              <a:t>ва</a:t>
            </a:r>
            <a:r>
              <a:rPr sz="1600" spc="-10" dirty="0">
                <a:latin typeface="Calibri"/>
                <a:cs typeface="Calibri"/>
              </a:rPr>
              <a:t>ю</a:t>
            </a:r>
            <a:r>
              <a:rPr sz="1600" spc="5" dirty="0">
                <a:latin typeface="Calibri"/>
                <a:cs typeface="Calibri"/>
              </a:rPr>
              <a:t>щ</a:t>
            </a:r>
            <a:r>
              <a:rPr sz="1600" spc="-3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1557908"/>
            <a:ext cx="332612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57200">
              <a:lnSpc>
                <a:spcPct val="100000"/>
              </a:lnSpc>
              <a:spcBef>
                <a:spcPts val="105"/>
              </a:spcBef>
              <a:tabLst>
                <a:tab pos="1348105" algn="l"/>
                <a:tab pos="1661795" algn="l"/>
                <a:tab pos="1838960" algn="l"/>
                <a:tab pos="2289810" algn="l"/>
                <a:tab pos="2891155" algn="l"/>
              </a:tabLst>
            </a:pPr>
            <a:r>
              <a:rPr sz="1600" spc="-5" dirty="0">
                <a:latin typeface="Calibri"/>
                <a:cs typeface="Calibri"/>
              </a:rPr>
              <a:t>Программа	направлена	на: </a:t>
            </a:r>
            <a:r>
              <a:rPr sz="1600" dirty="0">
                <a:latin typeface="Calibri"/>
                <a:cs typeface="Calibri"/>
              </a:rPr>
              <a:t> в</a:t>
            </a:r>
            <a:r>
              <a:rPr sz="1600" spc="-5" dirty="0">
                <a:latin typeface="Calibri"/>
                <a:cs typeface="Calibri"/>
              </a:rPr>
              <a:t>о</a:t>
            </a:r>
            <a:r>
              <a:rPr sz="1600" spc="-10" dirty="0">
                <a:latin typeface="Calibri"/>
                <a:cs typeface="Calibri"/>
              </a:rPr>
              <a:t>з</a:t>
            </a:r>
            <a:r>
              <a:rPr sz="1600" dirty="0">
                <a:latin typeface="Calibri"/>
                <a:cs typeface="Calibri"/>
              </a:rPr>
              <a:t>м</a:t>
            </a:r>
            <a:r>
              <a:rPr sz="1600" spc="-35" dirty="0">
                <a:latin typeface="Calibri"/>
                <a:cs typeface="Calibri"/>
              </a:rPr>
              <a:t>о</a:t>
            </a:r>
            <a:r>
              <a:rPr sz="1600" dirty="0">
                <a:latin typeface="Calibri"/>
                <a:cs typeface="Calibri"/>
              </a:rPr>
              <a:t>жно</a:t>
            </a:r>
            <a:r>
              <a:rPr sz="1600" spc="-10" dirty="0">
                <a:latin typeface="Calibri"/>
                <a:cs typeface="Calibri"/>
              </a:rPr>
              <a:t>с</a:t>
            </a:r>
            <a:r>
              <a:rPr sz="1600" spc="-5" dirty="0">
                <a:latin typeface="Calibri"/>
                <a:cs typeface="Calibri"/>
              </a:rPr>
              <a:t>т</a:t>
            </a:r>
            <a:r>
              <a:rPr sz="1600" dirty="0">
                <a:latin typeface="Calibri"/>
                <a:cs typeface="Calibri"/>
              </a:rPr>
              <a:t>и	</a:t>
            </a:r>
            <a:r>
              <a:rPr sz="1600" spc="-10" dirty="0">
                <a:latin typeface="Calibri"/>
                <a:cs typeface="Calibri"/>
              </a:rPr>
              <a:t>д</a:t>
            </a:r>
            <a:r>
              <a:rPr sz="1600" spc="-5" dirty="0">
                <a:latin typeface="Calibri"/>
                <a:cs typeface="Calibri"/>
              </a:rPr>
              <a:t>л</a:t>
            </a:r>
            <a:r>
              <a:rPr sz="1600" dirty="0">
                <a:latin typeface="Calibri"/>
                <a:cs typeface="Calibri"/>
              </a:rPr>
              <a:t>я	</a:t>
            </a:r>
            <a:r>
              <a:rPr sz="1600" spc="-10" dirty="0">
                <a:latin typeface="Calibri"/>
                <a:cs typeface="Calibri"/>
              </a:rPr>
              <a:t>е</a:t>
            </a:r>
            <a:r>
              <a:rPr sz="1600" spc="-30" dirty="0">
                <a:latin typeface="Calibri"/>
                <a:cs typeface="Calibri"/>
              </a:rPr>
              <a:t>г</a:t>
            </a:r>
            <a:r>
              <a:rPr sz="1600" dirty="0">
                <a:latin typeface="Calibri"/>
                <a:cs typeface="Calibri"/>
              </a:rPr>
              <a:t>о	п</a:t>
            </a:r>
            <a:r>
              <a:rPr sz="1600" spc="-5" dirty="0">
                <a:latin typeface="Calibri"/>
                <a:cs typeface="Calibri"/>
              </a:rPr>
              <a:t>о</a:t>
            </a:r>
            <a:r>
              <a:rPr sz="1600" spc="-10" dirty="0">
                <a:latin typeface="Calibri"/>
                <a:cs typeface="Calibri"/>
              </a:rPr>
              <a:t>зи</a:t>
            </a:r>
            <a:r>
              <a:rPr sz="1600" spc="-5" dirty="0">
                <a:latin typeface="Calibri"/>
                <a:cs typeface="Calibri"/>
              </a:rPr>
              <a:t>ти</a:t>
            </a:r>
            <a:r>
              <a:rPr sz="1600" spc="-10" dirty="0">
                <a:latin typeface="Calibri"/>
                <a:cs typeface="Calibri"/>
              </a:rPr>
              <a:t>в</a:t>
            </a:r>
            <a:r>
              <a:rPr sz="1600" dirty="0">
                <a:latin typeface="Calibri"/>
                <a:cs typeface="Calibri"/>
              </a:rPr>
              <a:t>ной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80282" y="1801749"/>
            <a:ext cx="13106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libri"/>
                <a:cs typeface="Calibri"/>
              </a:rPr>
              <a:t>социализации,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45248" y="1801749"/>
            <a:ext cx="8591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libri"/>
                <a:cs typeface="Calibri"/>
              </a:rPr>
              <a:t>развития,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54518" y="1801749"/>
            <a:ext cx="8083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libri"/>
                <a:cs typeface="Calibri"/>
              </a:rPr>
              <a:t>развития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40" y="2045284"/>
            <a:ext cx="3913504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265555" algn="l"/>
                <a:tab pos="1558290" algn="l"/>
                <a:tab pos="2707640" algn="l"/>
              </a:tabLst>
            </a:pPr>
            <a:r>
              <a:rPr sz="1600" spc="-5" dirty="0">
                <a:latin typeface="Calibri"/>
                <a:cs typeface="Calibri"/>
              </a:rPr>
              <a:t>инициативы	</a:t>
            </a:r>
            <a:r>
              <a:rPr sz="1600" spc="5" dirty="0">
                <a:latin typeface="Calibri"/>
                <a:cs typeface="Calibri"/>
              </a:rPr>
              <a:t>и	</a:t>
            </a:r>
            <a:r>
              <a:rPr sz="1600" spc="-5" dirty="0">
                <a:latin typeface="Calibri"/>
                <a:cs typeface="Calibri"/>
              </a:rPr>
              <a:t>творческих	способностей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77944" y="2045284"/>
            <a:ext cx="102806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05765" algn="l"/>
              </a:tabLst>
            </a:pPr>
            <a:r>
              <a:rPr sz="1600" spc="5" dirty="0">
                <a:latin typeface="Calibri"/>
                <a:cs typeface="Calibri"/>
              </a:rPr>
              <a:t>на	</a:t>
            </a:r>
            <a:r>
              <a:rPr sz="1600" spc="-10" dirty="0">
                <a:latin typeface="Calibri"/>
                <a:cs typeface="Calibri"/>
              </a:rPr>
              <a:t>ос</a:t>
            </a:r>
            <a:r>
              <a:rPr sz="1600" spc="5" dirty="0">
                <a:latin typeface="Calibri"/>
                <a:cs typeface="Calibri"/>
              </a:rPr>
              <a:t>н</a:t>
            </a:r>
            <a:r>
              <a:rPr sz="1600" spc="-5" dirty="0">
                <a:latin typeface="Calibri"/>
                <a:cs typeface="Calibri"/>
              </a:rPr>
              <a:t>о</a:t>
            </a:r>
            <a:r>
              <a:rPr sz="1600" spc="5" dirty="0">
                <a:latin typeface="Calibri"/>
                <a:cs typeface="Calibri"/>
              </a:rPr>
              <a:t>ве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40782" y="1801749"/>
            <a:ext cx="3523615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0375" algn="l"/>
              </a:tabLst>
            </a:pPr>
            <a:r>
              <a:rPr sz="1600" spc="-10" dirty="0">
                <a:latin typeface="Calibri"/>
                <a:cs typeface="Calibri"/>
              </a:rPr>
              <a:t>его	</a:t>
            </a:r>
            <a:r>
              <a:rPr sz="1600" spc="-5" dirty="0">
                <a:latin typeface="Calibri"/>
                <a:cs typeface="Calibri"/>
              </a:rPr>
              <a:t>личностного</a:t>
            </a:r>
            <a:endParaRPr sz="1600">
              <a:latin typeface="Calibri"/>
              <a:cs typeface="Calibri"/>
            </a:endParaRPr>
          </a:p>
          <a:p>
            <a:pPr marL="335280">
              <a:lnSpc>
                <a:spcPct val="100000"/>
              </a:lnSpc>
              <a:tabLst>
                <a:tab pos="1866264" algn="l"/>
                <a:tab pos="2244725" algn="l"/>
                <a:tab pos="3399790" algn="l"/>
              </a:tabLst>
            </a:pPr>
            <a:r>
              <a:rPr sz="1600" spc="-10" dirty="0">
                <a:latin typeface="Calibri"/>
                <a:cs typeface="Calibri"/>
              </a:rPr>
              <a:t>со</a:t>
            </a:r>
            <a:r>
              <a:rPr sz="1600" spc="-5" dirty="0">
                <a:latin typeface="Calibri"/>
                <a:cs typeface="Calibri"/>
              </a:rPr>
              <a:t>тр</a:t>
            </a:r>
            <a:r>
              <a:rPr sz="1600" spc="-90" dirty="0">
                <a:latin typeface="Calibri"/>
                <a:cs typeface="Calibri"/>
              </a:rPr>
              <a:t>у</a:t>
            </a:r>
            <a:r>
              <a:rPr sz="1600" spc="-10" dirty="0">
                <a:latin typeface="Calibri"/>
                <a:cs typeface="Calibri"/>
              </a:rPr>
              <a:t>д</a:t>
            </a:r>
            <a:r>
              <a:rPr sz="1600" spc="5" dirty="0">
                <a:latin typeface="Calibri"/>
                <a:cs typeface="Calibri"/>
              </a:rPr>
              <a:t>ни</a:t>
            </a:r>
            <a:r>
              <a:rPr sz="1600" spc="-40" dirty="0">
                <a:latin typeface="Calibri"/>
                <a:cs typeface="Calibri"/>
              </a:rPr>
              <a:t>ч</a:t>
            </a:r>
            <a:r>
              <a:rPr sz="1600" spc="-10" dirty="0">
                <a:latin typeface="Calibri"/>
                <a:cs typeface="Calibri"/>
              </a:rPr>
              <a:t>ес</a:t>
            </a:r>
            <a:r>
              <a:rPr sz="1600" spc="-5" dirty="0">
                <a:latin typeface="Calibri"/>
                <a:cs typeface="Calibri"/>
              </a:rPr>
              <a:t>тв</a:t>
            </a:r>
            <a:r>
              <a:rPr sz="1600" spc="5" dirty="0">
                <a:latin typeface="Calibri"/>
                <a:cs typeface="Calibri"/>
              </a:rPr>
              <a:t>а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10" dirty="0">
                <a:latin typeface="Calibri"/>
                <a:cs typeface="Calibri"/>
              </a:rPr>
              <a:t>с</a:t>
            </a:r>
            <a:r>
              <a:rPr sz="1600" spc="5" dirty="0">
                <a:latin typeface="Calibri"/>
                <a:cs typeface="Calibri"/>
              </a:rPr>
              <a:t>о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5" dirty="0">
                <a:latin typeface="Calibri"/>
                <a:cs typeface="Calibri"/>
              </a:rPr>
              <a:t>в</a:t>
            </a:r>
            <a:r>
              <a:rPr sz="1600" spc="-15" dirty="0">
                <a:latin typeface="Calibri"/>
                <a:cs typeface="Calibri"/>
              </a:rPr>
              <a:t>з</a:t>
            </a:r>
            <a:r>
              <a:rPr sz="1600" spc="-5" dirty="0">
                <a:latin typeface="Calibri"/>
                <a:cs typeface="Calibri"/>
              </a:rPr>
              <a:t>росл</a:t>
            </a:r>
            <a:r>
              <a:rPr sz="1600" spc="10" dirty="0">
                <a:latin typeface="Calibri"/>
                <a:cs typeface="Calibri"/>
              </a:rPr>
              <a:t>ы</a:t>
            </a:r>
            <a:r>
              <a:rPr sz="1600" spc="-5" dirty="0">
                <a:latin typeface="Calibri"/>
                <a:cs typeface="Calibri"/>
              </a:rPr>
              <a:t>м</a:t>
            </a:r>
            <a:r>
              <a:rPr sz="1600" spc="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5" dirty="0">
                <a:latin typeface="Calibri"/>
                <a:cs typeface="Calibri"/>
              </a:rPr>
              <a:t>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7340" y="2289810"/>
            <a:ext cx="8460105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libri"/>
                <a:cs typeface="Calibri"/>
              </a:rPr>
              <a:t>сверстниками</a:t>
            </a:r>
            <a:r>
              <a:rPr sz="1600" dirty="0">
                <a:latin typeface="Calibri"/>
                <a:cs typeface="Calibri"/>
              </a:rPr>
              <a:t> 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соответствующим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возрасту</a:t>
            </a:r>
            <a:r>
              <a:rPr sz="1600" dirty="0">
                <a:latin typeface="Calibri"/>
                <a:cs typeface="Calibri"/>
              </a:rPr>
              <a:t> видам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деятельности;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создание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развивающей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образовательной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среды,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которая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представляет</a:t>
            </a:r>
            <a:r>
              <a:rPr sz="1600" spc="-5" dirty="0">
                <a:latin typeface="Calibri"/>
                <a:cs typeface="Calibri"/>
              </a:rPr>
              <a:t> собой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систему</a:t>
            </a:r>
            <a:r>
              <a:rPr sz="1600" spc="-5" dirty="0">
                <a:latin typeface="Calibri"/>
                <a:cs typeface="Calibri"/>
              </a:rPr>
              <a:t> условий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социализации</a:t>
            </a:r>
            <a:r>
              <a:rPr sz="1600" dirty="0">
                <a:latin typeface="Calibri"/>
                <a:cs typeface="Calibri"/>
              </a:rPr>
              <a:t> и 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индивидуализации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детей.</a:t>
            </a:r>
            <a:endParaRPr sz="16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Calibri"/>
                <a:cs typeface="Calibri"/>
              </a:rPr>
              <a:t>Данная</a:t>
            </a:r>
            <a:r>
              <a:rPr sz="1600" spc="1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программа</a:t>
            </a:r>
            <a:r>
              <a:rPr sz="1600" spc="1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обеспечивает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разностороннее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развитие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детей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возрасте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от</a:t>
            </a:r>
            <a:r>
              <a:rPr sz="1600" spc="1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2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до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7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(8)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лет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с</a:t>
            </a:r>
          </a:p>
          <a:p>
            <a:pPr marL="12700" algn="just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учетом</a:t>
            </a:r>
            <a:r>
              <a:rPr sz="1600" spc="8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их  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возрастных</a:t>
            </a:r>
            <a:r>
              <a:rPr sz="1600" spc="844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и  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индивидуальных</a:t>
            </a:r>
            <a:r>
              <a:rPr sz="1600" spc="844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особенностей</a:t>
            </a:r>
            <a:r>
              <a:rPr sz="1600" spc="840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по  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основным  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 err="1">
                <a:latin typeface="Calibri"/>
                <a:cs typeface="Calibri"/>
              </a:rPr>
              <a:t>направлениям</a:t>
            </a:r>
            <a:r>
              <a:rPr sz="1600" spc="840" dirty="0">
                <a:latin typeface="Calibri"/>
                <a:cs typeface="Calibri"/>
              </a:rPr>
              <a:t> </a:t>
            </a:r>
            <a:r>
              <a:rPr sz="1600" spc="5" dirty="0" smtClean="0">
                <a:latin typeface="Calibri"/>
                <a:cs typeface="Calibri"/>
              </a:rPr>
              <a:t>–</a:t>
            </a:r>
            <a:endParaRPr sz="16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«Социально-коммуникативное</a:t>
            </a:r>
            <a:r>
              <a:rPr sz="1600" spc="5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развитие»,</a:t>
            </a:r>
            <a:r>
              <a:rPr sz="1600" spc="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«Познавательное</a:t>
            </a:r>
            <a:r>
              <a:rPr sz="1600" spc="5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развитие»,</a:t>
            </a:r>
            <a:r>
              <a:rPr sz="1600" spc="59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«Речевое</a:t>
            </a:r>
            <a:r>
              <a:rPr sz="1600" spc="5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развитие»,</a:t>
            </a:r>
            <a:endParaRPr sz="16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«Художественно-эстетическое</a:t>
            </a:r>
            <a:r>
              <a:rPr sz="1600" spc="6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развитие»,</a:t>
            </a:r>
            <a:r>
              <a:rPr sz="1600" spc="6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«Физическое</a:t>
            </a:r>
            <a:r>
              <a:rPr sz="1600" spc="6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развитие»,</a:t>
            </a:r>
            <a:r>
              <a:rPr sz="1600" spc="6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учитывая</a:t>
            </a:r>
            <a:r>
              <a:rPr sz="1600" spc="6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особенности</a:t>
            </a:r>
            <a:r>
              <a:rPr sz="1600" spc="6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</a:t>
            </a:r>
          </a:p>
          <a:p>
            <a:pPr marL="12700" algn="just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специфику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дошкольного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учреждения.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7340" y="170434"/>
            <a:ext cx="61817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5" dirty="0">
                <a:latin typeface="Calibri"/>
                <a:cs typeface="Calibri"/>
              </a:rPr>
              <a:t>Ц</a:t>
            </a:r>
            <a:r>
              <a:rPr sz="1600" b="1" spc="-15" dirty="0">
                <a:latin typeface="Calibri"/>
                <a:cs typeface="Calibri"/>
              </a:rPr>
              <a:t>е</a:t>
            </a:r>
            <a:r>
              <a:rPr sz="1600" b="1" dirty="0">
                <a:latin typeface="Calibri"/>
                <a:cs typeface="Calibri"/>
              </a:rPr>
              <a:t>ль</a:t>
            </a:r>
            <a:r>
              <a:rPr sz="1600" b="1" spc="-6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програм</a:t>
            </a:r>
            <a:r>
              <a:rPr sz="1600" b="1" spc="10" dirty="0">
                <a:latin typeface="Calibri"/>
                <a:cs typeface="Calibri"/>
              </a:rPr>
              <a:t>м</a:t>
            </a:r>
            <a:r>
              <a:rPr sz="1600" b="1" spc="15" dirty="0">
                <a:latin typeface="Calibri"/>
                <a:cs typeface="Calibri"/>
              </a:rPr>
              <a:t>ы</a:t>
            </a:r>
            <a:r>
              <a:rPr sz="1600" b="1" dirty="0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Разностороннее</a:t>
            </a:r>
            <a:r>
              <a:rPr sz="1600" spc="5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развитие</a:t>
            </a:r>
            <a:r>
              <a:rPr sz="1600" spc="5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ребенка</a:t>
            </a:r>
            <a:r>
              <a:rPr sz="1600" spc="5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58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период</a:t>
            </a:r>
            <a:r>
              <a:rPr sz="1600" spc="58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дошкольного</a:t>
            </a:r>
            <a:r>
              <a:rPr sz="1600" spc="5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детства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7340" y="657809"/>
            <a:ext cx="616013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652905" algn="l"/>
                <a:tab pos="3021965" algn="l"/>
                <a:tab pos="3390900" algn="l"/>
                <a:tab pos="4162425" algn="l"/>
              </a:tabLst>
            </a:pPr>
            <a:r>
              <a:rPr sz="1600" spc="-5" dirty="0">
                <a:latin typeface="Calibri"/>
                <a:cs typeface="Calibri"/>
              </a:rPr>
              <a:t>индивидуальных	особенностей	</a:t>
            </a:r>
            <a:r>
              <a:rPr sz="1600" spc="5" dirty="0">
                <a:latin typeface="Calibri"/>
                <a:cs typeface="Calibri"/>
              </a:rPr>
              <a:t>на	</a:t>
            </a:r>
            <a:r>
              <a:rPr sz="1600" dirty="0">
                <a:latin typeface="Calibri"/>
                <a:cs typeface="Calibri"/>
              </a:rPr>
              <a:t>основе	</a:t>
            </a:r>
            <a:r>
              <a:rPr sz="1600" spc="-5" dirty="0">
                <a:latin typeface="Calibri"/>
                <a:cs typeface="Calibri"/>
              </a:rPr>
              <a:t>духовно-нравственных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85584" y="414274"/>
            <a:ext cx="218186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libri"/>
                <a:cs typeface="Calibri"/>
              </a:rPr>
              <a:t>с</a:t>
            </a:r>
            <a:r>
              <a:rPr sz="1600" spc="5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учетом</a:t>
            </a:r>
            <a:r>
              <a:rPr sz="1600" spc="5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возрастных</a:t>
            </a:r>
            <a:r>
              <a:rPr sz="1600" spc="5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</a:t>
            </a:r>
            <a:endParaRPr sz="1600">
              <a:latin typeface="Calibri"/>
              <a:cs typeface="Calibri"/>
            </a:endParaRPr>
          </a:p>
          <a:p>
            <a:pPr marL="27940">
              <a:lnSpc>
                <a:spcPct val="100000"/>
              </a:lnSpc>
              <a:tabLst>
                <a:tab pos="1097915" algn="l"/>
              </a:tabLst>
            </a:pPr>
            <a:r>
              <a:rPr sz="1600" spc="-10" dirty="0">
                <a:latin typeface="Calibri"/>
                <a:cs typeface="Calibri"/>
              </a:rPr>
              <a:t>ценностей	российского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7340" y="902335"/>
            <a:ext cx="5242560" cy="682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libri"/>
                <a:cs typeface="Calibri"/>
              </a:rPr>
              <a:t>народа,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исторических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национально-культурных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традиций.</a:t>
            </a:r>
            <a:endParaRPr sz="160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  <a:spcBef>
                <a:spcPts val="1320"/>
              </a:spcBef>
            </a:pPr>
            <a:r>
              <a:rPr sz="1600" b="1" spc="5" dirty="0">
                <a:latin typeface="Calibri"/>
                <a:cs typeface="Calibri"/>
              </a:rPr>
              <a:t>Программа</a:t>
            </a:r>
            <a:r>
              <a:rPr sz="1600" b="1" spc="-70" dirty="0">
                <a:latin typeface="Calibri"/>
                <a:cs typeface="Calibri"/>
              </a:rPr>
              <a:t> </a:t>
            </a:r>
            <a:r>
              <a:rPr sz="1600" b="1" spc="5" dirty="0">
                <a:latin typeface="Calibri"/>
                <a:cs typeface="Calibri"/>
              </a:rPr>
              <a:t>направлена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5" dirty="0">
                <a:latin typeface="Calibri"/>
                <a:cs typeface="Calibri"/>
              </a:rPr>
              <a:t>на: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76072"/>
            <a:ext cx="8382000" cy="646202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70"/>
              </a:spcBef>
            </a:pPr>
            <a:r>
              <a:rPr sz="1600" b="1" spc="-5" dirty="0">
                <a:latin typeface="Times New Roman"/>
                <a:cs typeface="Times New Roman"/>
              </a:rPr>
              <a:t>Задачи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программы</a:t>
            </a:r>
            <a:r>
              <a:rPr sz="1600" dirty="0">
                <a:latin typeface="Times New Roman"/>
                <a:cs typeface="Times New Roman"/>
              </a:rPr>
              <a:t>:</a:t>
            </a:r>
          </a:p>
          <a:p>
            <a:pPr marL="298450" marR="11430" indent="-285750" algn="just">
              <a:lnSpc>
                <a:spcPct val="100000"/>
              </a:lnSpc>
              <a:spcBef>
                <a:spcPts val="170"/>
              </a:spcBef>
              <a:buSzPct val="93750"/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5" dirty="0">
                <a:latin typeface="Times New Roman"/>
                <a:cs typeface="Times New Roman"/>
              </a:rPr>
              <a:t>Обеспечение единых для </a:t>
            </a:r>
            <a:r>
              <a:rPr sz="1600" spc="-10" dirty="0">
                <a:latin typeface="Times New Roman"/>
                <a:cs typeface="Times New Roman"/>
              </a:rPr>
              <a:t>Российской </a:t>
            </a:r>
            <a:r>
              <a:rPr sz="1600" spc="-5" dirty="0">
                <a:latin typeface="Times New Roman"/>
                <a:cs typeface="Times New Roman"/>
              </a:rPr>
              <a:t>Федерации содержания </a:t>
            </a:r>
            <a:r>
              <a:rPr sz="1600" spc="5" dirty="0">
                <a:latin typeface="Times New Roman"/>
                <a:cs typeface="Times New Roman"/>
              </a:rPr>
              <a:t>ДО </a:t>
            </a:r>
            <a:r>
              <a:rPr sz="1600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планируемых </a:t>
            </a:r>
            <a:r>
              <a:rPr sz="1600" spc="-20" dirty="0">
                <a:latin typeface="Times New Roman"/>
                <a:cs typeface="Times New Roman"/>
              </a:rPr>
              <a:t>результатов 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освоения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образовательной </a:t>
            </a:r>
            <a:r>
              <a:rPr sz="1600" dirty="0">
                <a:latin typeface="Times New Roman"/>
                <a:cs typeface="Times New Roman"/>
              </a:rPr>
              <a:t>программы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ДО;</a:t>
            </a:r>
          </a:p>
          <a:p>
            <a:pPr marL="298450" marR="6350" indent="-285750" algn="just">
              <a:lnSpc>
                <a:spcPct val="100000"/>
              </a:lnSpc>
              <a:buSzPct val="93750"/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dirty="0">
                <a:latin typeface="Times New Roman"/>
                <a:cs typeface="Times New Roman"/>
              </a:rPr>
              <a:t>Приобщение </a:t>
            </a:r>
            <a:r>
              <a:rPr sz="1600" spc="-5" dirty="0">
                <a:latin typeface="Times New Roman"/>
                <a:cs typeface="Times New Roman"/>
              </a:rPr>
              <a:t>детей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соответствии</a:t>
            </a:r>
            <a:r>
              <a:rPr sz="1600" dirty="0">
                <a:latin typeface="Times New Roman"/>
                <a:cs typeface="Times New Roman"/>
              </a:rPr>
              <a:t> с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возрастными</a:t>
            </a:r>
            <a:r>
              <a:rPr sz="1600" dirty="0">
                <a:latin typeface="Times New Roman"/>
                <a:cs typeface="Times New Roman"/>
              </a:rPr>
              <a:t> особенностями)</a:t>
            </a:r>
            <a:r>
              <a:rPr sz="1600" spc="5" dirty="0">
                <a:latin typeface="Times New Roman"/>
                <a:cs typeface="Times New Roman"/>
              </a:rPr>
              <a:t> к </a:t>
            </a:r>
            <a:r>
              <a:rPr sz="1600" dirty="0">
                <a:latin typeface="Times New Roman"/>
                <a:cs typeface="Times New Roman"/>
              </a:rPr>
              <a:t>базовым ценностям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российского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народа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жизнь,</a:t>
            </a:r>
            <a:r>
              <a:rPr sz="1600" dirty="0">
                <a:latin typeface="Times New Roman"/>
                <a:cs typeface="Times New Roman"/>
              </a:rPr>
              <a:t> достоинство,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права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свободы</a:t>
            </a:r>
            <a:r>
              <a:rPr sz="1600" spc="-5" dirty="0">
                <a:latin typeface="Times New Roman"/>
                <a:cs typeface="Times New Roman"/>
              </a:rPr>
              <a:t> человека,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патриотизм,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гражданственность,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высокие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нравственные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идеалы,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крепкая</a:t>
            </a:r>
            <a:r>
              <a:rPr sz="1600" dirty="0">
                <a:latin typeface="Times New Roman"/>
                <a:cs typeface="Times New Roman"/>
              </a:rPr>
              <a:t> семья,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созидательный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труд,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приоритет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духовного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над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материальным,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гуманизм,</a:t>
            </a:r>
            <a:r>
              <a:rPr sz="1600" spc="3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милосердие,</a:t>
            </a:r>
            <a:r>
              <a:rPr sz="1600" spc="4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справедливость,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коллективизм,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взаимопомощь</a:t>
            </a:r>
            <a:r>
              <a:rPr sz="1600" dirty="0">
                <a:latin typeface="Times New Roman"/>
                <a:cs typeface="Times New Roman"/>
              </a:rPr>
              <a:t> 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взаимоуважение,</a:t>
            </a:r>
            <a:r>
              <a:rPr sz="1600" spc="-5" dirty="0">
                <a:latin typeface="Times New Roman"/>
                <a:cs typeface="Times New Roman"/>
              </a:rPr>
              <a:t> историческая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память</a:t>
            </a:r>
            <a:r>
              <a:rPr sz="1600" dirty="0">
                <a:latin typeface="Times New Roman"/>
                <a:cs typeface="Times New Roman"/>
              </a:rPr>
              <a:t> 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преемственность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поколений,</a:t>
            </a:r>
            <a:r>
              <a:rPr sz="1600" spc="-5" dirty="0">
                <a:latin typeface="Times New Roman"/>
                <a:cs typeface="Times New Roman"/>
              </a:rPr>
              <a:t> единство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народов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России;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создание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условий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для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формирования</a:t>
            </a:r>
            <a:r>
              <a:rPr sz="1600" spc="-5" dirty="0">
                <a:latin typeface="Times New Roman"/>
                <a:cs typeface="Times New Roman"/>
              </a:rPr>
              <a:t> ценностного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отношения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к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окружающему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5" dirty="0">
                <a:latin typeface="Times New Roman"/>
                <a:cs typeface="Times New Roman"/>
              </a:rPr>
              <a:t>миру,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становления</a:t>
            </a:r>
            <a:r>
              <a:rPr sz="1600" dirty="0">
                <a:latin typeface="Times New Roman"/>
                <a:cs typeface="Times New Roman"/>
              </a:rPr>
              <a:t> опыта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действий</a:t>
            </a:r>
            <a:r>
              <a:rPr sz="1600" spc="5" dirty="0">
                <a:latin typeface="Times New Roman"/>
                <a:cs typeface="Times New Roman"/>
              </a:rPr>
              <a:t> 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поступков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на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основе </a:t>
            </a:r>
            <a:r>
              <a:rPr sz="1600" dirty="0">
                <a:latin typeface="Times New Roman"/>
                <a:cs typeface="Times New Roman"/>
              </a:rPr>
              <a:t> осмысления ценностей;</a:t>
            </a:r>
          </a:p>
          <a:p>
            <a:pPr marL="298450" marR="11430" indent="-285750" algn="just">
              <a:lnSpc>
                <a:spcPct val="100000"/>
              </a:lnSpc>
              <a:spcBef>
                <a:spcPts val="5"/>
              </a:spcBef>
              <a:buSzPct val="93750"/>
              <a:buFont typeface="Wingdings" panose="05000000000000000000" pitchFamily="2" charset="2"/>
              <a:buChar char="Ø"/>
              <a:tabLst>
                <a:tab pos="245110" algn="l"/>
              </a:tabLst>
            </a:pPr>
            <a:r>
              <a:rPr sz="1600" spc="5" dirty="0">
                <a:latin typeface="Times New Roman"/>
                <a:cs typeface="Times New Roman"/>
              </a:rPr>
              <a:t>Построение </a:t>
            </a:r>
            <a:r>
              <a:rPr sz="1600" spc="-10" dirty="0">
                <a:latin typeface="Times New Roman"/>
                <a:cs typeface="Times New Roman"/>
              </a:rPr>
              <a:t>(структурирование) </a:t>
            </a:r>
            <a:r>
              <a:rPr sz="1600" spc="-5" dirty="0">
                <a:latin typeface="Times New Roman"/>
                <a:cs typeface="Times New Roman"/>
              </a:rPr>
              <a:t>содержания </a:t>
            </a:r>
            <a:r>
              <a:rPr sz="1600" spc="-10" dirty="0">
                <a:latin typeface="Times New Roman"/>
                <a:cs typeface="Times New Roman"/>
              </a:rPr>
              <a:t>образовательной </a:t>
            </a:r>
            <a:r>
              <a:rPr sz="1600" spc="-5" dirty="0">
                <a:latin typeface="Times New Roman"/>
                <a:cs typeface="Times New Roman"/>
              </a:rPr>
              <a:t>деятельности </a:t>
            </a:r>
            <a:r>
              <a:rPr sz="1600" dirty="0">
                <a:latin typeface="Times New Roman"/>
                <a:cs typeface="Times New Roman"/>
              </a:rPr>
              <a:t>на </a:t>
            </a:r>
            <a:r>
              <a:rPr sz="1600" spc="-5" dirty="0">
                <a:latin typeface="Times New Roman"/>
                <a:cs typeface="Times New Roman"/>
              </a:rPr>
              <a:t>основе учета </a:t>
            </a:r>
            <a:r>
              <a:rPr sz="1600" dirty="0">
                <a:latin typeface="Times New Roman"/>
                <a:cs typeface="Times New Roman"/>
              </a:rPr>
              <a:t> возрастных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индивидуальных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особенностей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развития;</a:t>
            </a:r>
          </a:p>
          <a:p>
            <a:pPr marL="297815" indent="-285750" algn="just">
              <a:lnSpc>
                <a:spcPct val="100000"/>
              </a:lnSpc>
              <a:spcBef>
                <a:spcPts val="5"/>
              </a:spcBef>
              <a:buSzPct val="93750"/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5" dirty="0">
                <a:latin typeface="Times New Roman"/>
                <a:cs typeface="Times New Roman"/>
              </a:rPr>
              <a:t>Создание условий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для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равного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доступа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образованию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для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всех детей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дошкольного</a:t>
            </a:r>
            <a:r>
              <a:rPr sz="1600" dirty="0">
                <a:latin typeface="Times New Roman"/>
                <a:cs typeface="Times New Roman"/>
              </a:rPr>
              <a:t> возраста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</a:p>
          <a:p>
            <a:pPr marL="2984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sz="1600" spc="-20" dirty="0">
                <a:latin typeface="Times New Roman"/>
                <a:cs typeface="Times New Roman"/>
              </a:rPr>
              <a:t>учетом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разнообразия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образовательных </a:t>
            </a:r>
            <a:r>
              <a:rPr sz="1600" dirty="0">
                <a:latin typeface="Times New Roman"/>
                <a:cs typeface="Times New Roman"/>
              </a:rPr>
              <a:t>потребностей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индивидуальных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возможностей;</a:t>
            </a:r>
            <a:endParaRPr sz="1600" dirty="0">
              <a:latin typeface="Times New Roman"/>
              <a:cs typeface="Times New Roman"/>
            </a:endParaRPr>
          </a:p>
          <a:p>
            <a:pPr marL="298450" marR="5080" indent="-285750" algn="just">
              <a:lnSpc>
                <a:spcPct val="100000"/>
              </a:lnSpc>
              <a:buSzPct val="93750"/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dirty="0">
                <a:latin typeface="Times New Roman"/>
                <a:cs typeface="Times New Roman"/>
              </a:rPr>
              <a:t>Охрана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укрепление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физического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психического</a:t>
            </a:r>
            <a:r>
              <a:rPr sz="1600" spc="-5" dirty="0">
                <a:latin typeface="Times New Roman"/>
                <a:cs typeface="Times New Roman"/>
              </a:rPr>
              <a:t> здоровья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детей,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том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числе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их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эмоционального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благополучия;</a:t>
            </a:r>
            <a:endParaRPr sz="1600" dirty="0">
              <a:latin typeface="Times New Roman"/>
              <a:cs typeface="Times New Roman"/>
            </a:endParaRPr>
          </a:p>
          <a:p>
            <a:pPr marL="298450" marR="5715" indent="-285750" algn="just">
              <a:lnSpc>
                <a:spcPct val="100000"/>
              </a:lnSpc>
              <a:buSzPct val="93750"/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10" dirty="0">
                <a:latin typeface="Times New Roman"/>
                <a:cs typeface="Times New Roman"/>
              </a:rPr>
              <a:t>Обеспечение </a:t>
            </a:r>
            <a:r>
              <a:rPr sz="1600" dirty="0">
                <a:latin typeface="Times New Roman"/>
                <a:cs typeface="Times New Roman"/>
              </a:rPr>
              <a:t>развития физических, личностных, </a:t>
            </a:r>
            <a:r>
              <a:rPr sz="1600" spc="-5" dirty="0">
                <a:latin typeface="Times New Roman"/>
                <a:cs typeface="Times New Roman"/>
              </a:rPr>
              <a:t>нравственных </a:t>
            </a:r>
            <a:r>
              <a:rPr sz="1600" spc="-15" dirty="0">
                <a:latin typeface="Times New Roman"/>
                <a:cs typeface="Times New Roman"/>
              </a:rPr>
              <a:t>качеств </a:t>
            </a:r>
            <a:r>
              <a:rPr sz="1600" spc="5" dirty="0">
                <a:latin typeface="Times New Roman"/>
                <a:cs typeface="Times New Roman"/>
              </a:rPr>
              <a:t>и </a:t>
            </a:r>
            <a:r>
              <a:rPr sz="1600" dirty="0">
                <a:latin typeface="Times New Roman"/>
                <a:cs typeface="Times New Roman"/>
              </a:rPr>
              <a:t>основ </a:t>
            </a:r>
            <a:r>
              <a:rPr sz="1600" spc="-10" dirty="0">
                <a:latin typeface="Times New Roman"/>
                <a:cs typeface="Times New Roman"/>
              </a:rPr>
              <a:t>патриотизма, </a:t>
            </a:r>
            <a:r>
              <a:rPr sz="1600" spc="-5" dirty="0">
                <a:latin typeface="Times New Roman"/>
                <a:cs typeface="Times New Roman"/>
              </a:rPr>
              <a:t> интеллектуальных</a:t>
            </a:r>
            <a:r>
              <a:rPr sz="1600" dirty="0">
                <a:latin typeface="Times New Roman"/>
                <a:cs typeface="Times New Roman"/>
              </a:rPr>
              <a:t> 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художественно-творческих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способностей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ребенка,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его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инициативности, </a:t>
            </a:r>
            <a:r>
              <a:rPr sz="1600" spc="5" dirty="0">
                <a:latin typeface="Times New Roman"/>
                <a:cs typeface="Times New Roman"/>
              </a:rPr>
              <a:t> самостоятельности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ответственности;</a:t>
            </a:r>
          </a:p>
          <a:p>
            <a:pPr marL="298450" marR="6985" indent="-285750" algn="just">
              <a:lnSpc>
                <a:spcPct val="100000"/>
              </a:lnSpc>
              <a:spcBef>
                <a:spcPts val="5"/>
              </a:spcBef>
              <a:buSzPct val="93750"/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10" dirty="0">
                <a:latin typeface="Times New Roman"/>
                <a:cs typeface="Times New Roman"/>
              </a:rPr>
              <a:t>Обеспечение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психолого-педагогической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поддержки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семьи</a:t>
            </a:r>
            <a:r>
              <a:rPr sz="1600" spc="5" dirty="0">
                <a:latin typeface="Times New Roman"/>
                <a:cs typeface="Times New Roman"/>
              </a:rPr>
              <a:t> 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повышение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компетентности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родителей </a:t>
            </a:r>
            <a:r>
              <a:rPr sz="1600" spc="-5" dirty="0">
                <a:latin typeface="Times New Roman"/>
                <a:cs typeface="Times New Roman"/>
              </a:rPr>
              <a:t>(законных представителей) </a:t>
            </a:r>
            <a:r>
              <a:rPr sz="1600" dirty="0">
                <a:latin typeface="Times New Roman"/>
                <a:cs typeface="Times New Roman"/>
              </a:rPr>
              <a:t>в </a:t>
            </a:r>
            <a:r>
              <a:rPr sz="1600" spc="10" dirty="0">
                <a:latin typeface="Times New Roman"/>
                <a:cs typeface="Times New Roman"/>
              </a:rPr>
              <a:t>вопросах </a:t>
            </a:r>
            <a:r>
              <a:rPr sz="1600" spc="5" dirty="0">
                <a:latin typeface="Times New Roman"/>
                <a:cs typeface="Times New Roman"/>
              </a:rPr>
              <a:t>воспитания, </a:t>
            </a:r>
            <a:r>
              <a:rPr sz="1600" spc="-15" dirty="0">
                <a:latin typeface="Times New Roman"/>
                <a:cs typeface="Times New Roman"/>
              </a:rPr>
              <a:t>обучения </a:t>
            </a:r>
            <a:r>
              <a:rPr sz="1600" dirty="0">
                <a:latin typeface="Times New Roman"/>
                <a:cs typeface="Times New Roman"/>
              </a:rPr>
              <a:t>и </a:t>
            </a:r>
            <a:r>
              <a:rPr sz="1600" spc="-5" dirty="0">
                <a:latin typeface="Times New Roman"/>
                <a:cs typeface="Times New Roman"/>
              </a:rPr>
              <a:t>развития, </a:t>
            </a:r>
            <a:r>
              <a:rPr sz="1600" spc="-10" dirty="0">
                <a:latin typeface="Times New Roman"/>
                <a:cs typeface="Times New Roman"/>
              </a:rPr>
              <a:t>охраны </a:t>
            </a:r>
            <a:r>
              <a:rPr sz="1600" dirty="0">
                <a:latin typeface="Times New Roman"/>
                <a:cs typeface="Times New Roman"/>
              </a:rPr>
              <a:t>и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укрепления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здоровья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детей,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обеспечения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их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безопасности;</a:t>
            </a:r>
          </a:p>
          <a:p>
            <a:pPr marL="298450" marR="8890" indent="-285750" algn="just">
              <a:lnSpc>
                <a:spcPct val="100000"/>
              </a:lnSpc>
              <a:spcBef>
                <a:spcPts val="5"/>
              </a:spcBef>
              <a:buSzPct val="93750"/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dirty="0">
                <a:latin typeface="Times New Roman"/>
                <a:cs typeface="Times New Roman"/>
              </a:rPr>
              <a:t>Достижение </a:t>
            </a:r>
            <a:r>
              <a:rPr sz="1600" spc="-5" dirty="0">
                <a:latin typeface="Times New Roman"/>
                <a:cs typeface="Times New Roman"/>
              </a:rPr>
              <a:t>детьми </a:t>
            </a:r>
            <a:r>
              <a:rPr sz="1600" dirty="0">
                <a:latin typeface="Times New Roman"/>
                <a:cs typeface="Times New Roman"/>
              </a:rPr>
              <a:t>на </a:t>
            </a:r>
            <a:r>
              <a:rPr sz="1600" spc="-5" dirty="0">
                <a:latin typeface="Times New Roman"/>
                <a:cs typeface="Times New Roman"/>
              </a:rPr>
              <a:t>этапе завершения ДО уровня развития, </a:t>
            </a:r>
            <a:r>
              <a:rPr sz="1600" spc="-25" dirty="0">
                <a:latin typeface="Times New Roman"/>
                <a:cs typeface="Times New Roman"/>
              </a:rPr>
              <a:t>необходимого </a:t>
            </a:r>
            <a:r>
              <a:rPr sz="1600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достаточного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для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успешного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освоения</a:t>
            </a:r>
            <a:r>
              <a:rPr sz="1600" spc="-5" dirty="0">
                <a:latin typeface="Times New Roman"/>
                <a:cs typeface="Times New Roman"/>
              </a:rPr>
              <a:t> ими</a:t>
            </a:r>
            <a:r>
              <a:rPr sz="1600" spc="-10" dirty="0">
                <a:latin typeface="Times New Roman"/>
                <a:cs typeface="Times New Roman"/>
              </a:rPr>
              <a:t> образовательных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программ </a:t>
            </a:r>
            <a:r>
              <a:rPr sz="1600" spc="-10" dirty="0">
                <a:latin typeface="Times New Roman"/>
                <a:cs typeface="Times New Roman"/>
              </a:rPr>
              <a:t>начального</a:t>
            </a:r>
            <a:r>
              <a:rPr sz="1600" spc="-15" dirty="0">
                <a:latin typeface="Times New Roman"/>
                <a:cs typeface="Times New Roman"/>
              </a:rPr>
              <a:t> общего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образования.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646" y="411225"/>
            <a:ext cx="3397885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latin typeface="Calibri"/>
                <a:cs typeface="Calibri"/>
              </a:rPr>
              <a:t>Система </a:t>
            </a:r>
            <a:r>
              <a:rPr sz="1600" b="1" spc="5" dirty="0">
                <a:latin typeface="Calibri"/>
                <a:cs typeface="Calibri"/>
              </a:rPr>
              <a:t>работы </a:t>
            </a:r>
            <a:r>
              <a:rPr sz="1600" b="1" dirty="0">
                <a:latin typeface="Calibri"/>
                <a:cs typeface="Calibri"/>
              </a:rPr>
              <a:t>с </a:t>
            </a:r>
            <a:r>
              <a:rPr sz="1600" b="1" spc="-5" dirty="0">
                <a:latin typeface="Calibri"/>
                <a:cs typeface="Calibri"/>
              </a:rPr>
              <a:t>детьми</a:t>
            </a:r>
            <a:r>
              <a:rPr sz="1600" b="1" dirty="0">
                <a:latin typeface="Calibri"/>
                <a:cs typeface="Calibri"/>
              </a:rPr>
              <a:t> описана в 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программе</a:t>
            </a:r>
            <a:r>
              <a:rPr sz="1600" b="1" spc="-8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по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пяти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образовательным </a:t>
            </a:r>
            <a:r>
              <a:rPr sz="1600" b="1" spc="-34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областям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развития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ребенка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503044"/>
            <a:ext cx="2547620" cy="15367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5" dirty="0">
                <a:latin typeface="Calibri"/>
                <a:cs typeface="Calibri"/>
              </a:rPr>
              <a:t>«</a:t>
            </a:r>
            <a:r>
              <a:rPr sz="1500" spc="5" dirty="0">
                <a:latin typeface="Calibri"/>
                <a:cs typeface="Calibri"/>
              </a:rPr>
              <a:t>П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10" dirty="0">
                <a:latin typeface="Calibri"/>
                <a:cs typeface="Calibri"/>
              </a:rPr>
              <a:t>зн</a:t>
            </a:r>
            <a:r>
              <a:rPr sz="1500" spc="5" dirty="0">
                <a:latin typeface="Calibri"/>
                <a:cs typeface="Calibri"/>
              </a:rPr>
              <a:t>а</a:t>
            </a:r>
            <a:r>
              <a:rPr sz="1500" spc="-5" dirty="0">
                <a:latin typeface="Calibri"/>
                <a:cs typeface="Calibri"/>
              </a:rPr>
              <a:t>в</a:t>
            </a:r>
            <a:r>
              <a:rPr sz="1500" spc="5" dirty="0">
                <a:latin typeface="Calibri"/>
                <a:cs typeface="Calibri"/>
              </a:rPr>
              <a:t>а</a:t>
            </a:r>
            <a:r>
              <a:rPr sz="1500" spc="-40" dirty="0">
                <a:latin typeface="Calibri"/>
                <a:cs typeface="Calibri"/>
              </a:rPr>
              <a:t>т</a:t>
            </a:r>
            <a:r>
              <a:rPr sz="1500" spc="-30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5" dirty="0">
                <a:latin typeface="Calibri"/>
                <a:cs typeface="Calibri"/>
              </a:rPr>
              <a:t>ь</a:t>
            </a:r>
            <a:r>
              <a:rPr sz="1500" spc="-15" dirty="0">
                <a:latin typeface="Calibri"/>
                <a:cs typeface="Calibri"/>
              </a:rPr>
              <a:t>н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е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5" dirty="0">
                <a:latin typeface="Calibri"/>
                <a:cs typeface="Calibri"/>
              </a:rPr>
              <a:t>в</a:t>
            </a:r>
            <a:r>
              <a:rPr sz="1500" spc="-5" dirty="0">
                <a:latin typeface="Calibri"/>
                <a:cs typeface="Calibri"/>
              </a:rPr>
              <a:t>ит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5" dirty="0">
                <a:latin typeface="Calibri"/>
                <a:cs typeface="Calibri"/>
              </a:rPr>
              <a:t>»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latin typeface="Calibri"/>
                <a:cs typeface="Calibri"/>
              </a:rPr>
              <a:t>«Речевое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развитие»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</a:pPr>
            <a:r>
              <a:rPr sz="1500" spc="-10" dirty="0">
                <a:latin typeface="Calibri"/>
                <a:cs typeface="Calibri"/>
              </a:rPr>
              <a:t>Художественно-эстетическое</a:t>
            </a:r>
            <a:endParaRPr sz="1500">
              <a:latin typeface="Calibri"/>
              <a:cs typeface="Calibri"/>
            </a:endParaRPr>
          </a:p>
          <a:p>
            <a:pPr marL="286385">
              <a:lnSpc>
                <a:spcPts val="1620"/>
              </a:lnSpc>
            </a:pPr>
            <a:r>
              <a:rPr sz="1500" dirty="0">
                <a:latin typeface="Calibri"/>
                <a:cs typeface="Calibri"/>
              </a:rPr>
              <a:t>развитие»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latin typeface="Calibri"/>
                <a:cs typeface="Calibri"/>
              </a:rPr>
              <a:t>«</a:t>
            </a:r>
            <a:r>
              <a:rPr sz="1500" dirty="0">
                <a:latin typeface="Calibri"/>
                <a:cs typeface="Calibri"/>
              </a:rPr>
              <a:t>Фи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ч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е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5" dirty="0">
                <a:latin typeface="Calibri"/>
                <a:cs typeface="Calibri"/>
              </a:rPr>
              <a:t>в</a:t>
            </a:r>
            <a:r>
              <a:rPr sz="1500" spc="-5" dirty="0">
                <a:latin typeface="Calibri"/>
                <a:cs typeface="Calibri"/>
              </a:rPr>
              <a:t>ит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5" dirty="0">
                <a:latin typeface="Calibri"/>
                <a:cs typeface="Calibri"/>
              </a:rPr>
              <a:t>»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</a:pPr>
            <a:r>
              <a:rPr sz="1500" spc="-5" dirty="0">
                <a:latin typeface="Calibri"/>
                <a:cs typeface="Calibri"/>
              </a:rPr>
              <a:t>«Социально-коммуникативное</a:t>
            </a:r>
            <a:endParaRPr sz="1500">
              <a:latin typeface="Calibri"/>
              <a:cs typeface="Calibri"/>
            </a:endParaRPr>
          </a:p>
          <a:p>
            <a:pPr marL="286385">
              <a:lnSpc>
                <a:spcPts val="1620"/>
              </a:lnSpc>
            </a:pPr>
            <a:r>
              <a:rPr sz="1500" dirty="0">
                <a:latin typeface="Calibri"/>
                <a:cs typeface="Calibri"/>
              </a:rPr>
              <a:t>развитие»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6102" y="3143199"/>
            <a:ext cx="274955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02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Программа </a:t>
            </a:r>
            <a:r>
              <a:rPr sz="1800" b="1" spc="-10" dirty="0">
                <a:latin typeface="Calibri"/>
                <a:cs typeface="Calibri"/>
              </a:rPr>
              <a:t>состоит </a:t>
            </a:r>
            <a:r>
              <a:rPr sz="1800" b="1" dirty="0">
                <a:latin typeface="Calibri"/>
                <a:cs typeface="Calibri"/>
              </a:rPr>
              <a:t>из </a:t>
            </a:r>
            <a:r>
              <a:rPr sz="1800" b="1" spc="-10" dirty="0">
                <a:latin typeface="Calibri"/>
                <a:cs typeface="Calibri"/>
              </a:rPr>
              <a:t>трех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разделов, </a:t>
            </a:r>
            <a:r>
              <a:rPr sz="1800" b="1" spc="-5" dirty="0">
                <a:latin typeface="Calibri"/>
                <a:cs typeface="Calibri"/>
              </a:rPr>
              <a:t>каждая </a:t>
            </a:r>
            <a:r>
              <a:rPr sz="1800" b="1" spc="-10" dirty="0">
                <a:latin typeface="Calibri"/>
                <a:cs typeface="Calibri"/>
              </a:rPr>
              <a:t>является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взаимодополняющей: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244" y="4591634"/>
            <a:ext cx="29603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 indent="-168275">
              <a:lnSpc>
                <a:spcPct val="100000"/>
              </a:lnSpc>
              <a:spcBef>
                <a:spcPts val="100"/>
              </a:spcBef>
              <a:buAutoNum type="arabicPlain"/>
              <a:tabLst>
                <a:tab pos="180975" algn="l"/>
              </a:tabLst>
            </a:pPr>
            <a:r>
              <a:rPr sz="1800" spc="-15" dirty="0">
                <a:latin typeface="Calibri"/>
                <a:cs typeface="Calibri"/>
              </a:rPr>
              <a:t>раздел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«Целевой»</a:t>
            </a:r>
            <a:endParaRPr sz="1800">
              <a:latin typeface="Calibri"/>
              <a:cs typeface="Calibri"/>
            </a:endParaRPr>
          </a:p>
          <a:p>
            <a:pPr marL="179705" indent="-167640">
              <a:lnSpc>
                <a:spcPct val="100000"/>
              </a:lnSpc>
              <a:spcBef>
                <a:spcPts val="5"/>
              </a:spcBef>
              <a:buAutoNum type="arabicPlain"/>
              <a:tabLst>
                <a:tab pos="180340" algn="l"/>
              </a:tabLst>
            </a:pPr>
            <a:r>
              <a:rPr sz="1800" spc="-15" dirty="0">
                <a:latin typeface="Calibri"/>
                <a:cs typeface="Calibri"/>
              </a:rPr>
              <a:t>раздел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«Содержательный»</a:t>
            </a:r>
            <a:endParaRPr sz="1800">
              <a:latin typeface="Calibri"/>
              <a:cs typeface="Calibri"/>
            </a:endParaRPr>
          </a:p>
          <a:p>
            <a:pPr marL="180340" indent="-168275">
              <a:lnSpc>
                <a:spcPct val="100000"/>
              </a:lnSpc>
              <a:buAutoNum type="arabicPlain"/>
              <a:tabLst>
                <a:tab pos="180975" algn="l"/>
              </a:tabLst>
            </a:pPr>
            <a:r>
              <a:rPr sz="1800" spc="-15" dirty="0">
                <a:latin typeface="Calibri"/>
                <a:cs typeface="Calibri"/>
              </a:rPr>
              <a:t>раздел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«Организационный»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2250" y="1136650"/>
            <a:ext cx="744220" cy="1517015"/>
            <a:chOff x="222250" y="1136650"/>
            <a:chExt cx="744220" cy="151701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1" y="1139951"/>
              <a:ext cx="734567" cy="150723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28600" y="1143000"/>
              <a:ext cx="731520" cy="1504315"/>
            </a:xfrm>
            <a:custGeom>
              <a:avLst/>
              <a:gdLst/>
              <a:ahLst/>
              <a:cxnLst/>
              <a:rect l="l" t="t" r="r" b="b"/>
              <a:pathLst>
                <a:path w="731519" h="1504314">
                  <a:moveTo>
                    <a:pt x="0" y="624839"/>
                  </a:moveTo>
                  <a:lnTo>
                    <a:pt x="1856" y="669516"/>
                  </a:lnTo>
                  <a:lnTo>
                    <a:pt x="7351" y="713468"/>
                  </a:lnTo>
                  <a:lnTo>
                    <a:pt x="16372" y="756570"/>
                  </a:lnTo>
                  <a:lnTo>
                    <a:pt x="28807" y="798700"/>
                  </a:lnTo>
                  <a:lnTo>
                    <a:pt x="44544" y="839734"/>
                  </a:lnTo>
                  <a:lnTo>
                    <a:pt x="63470" y="879548"/>
                  </a:lnTo>
                  <a:lnTo>
                    <a:pt x="85472" y="918019"/>
                  </a:lnTo>
                  <a:lnTo>
                    <a:pt x="110440" y="955022"/>
                  </a:lnTo>
                  <a:lnTo>
                    <a:pt x="138260" y="990435"/>
                  </a:lnTo>
                  <a:lnTo>
                    <a:pt x="168820" y="1024133"/>
                  </a:lnTo>
                  <a:lnTo>
                    <a:pt x="202008" y="1055994"/>
                  </a:lnTo>
                  <a:lnTo>
                    <a:pt x="237711" y="1085892"/>
                  </a:lnTo>
                  <a:lnTo>
                    <a:pt x="275818" y="1113705"/>
                  </a:lnTo>
                  <a:lnTo>
                    <a:pt x="316216" y="1139310"/>
                  </a:lnTo>
                  <a:lnTo>
                    <a:pt x="358792" y="1162581"/>
                  </a:lnTo>
                  <a:lnTo>
                    <a:pt x="403435" y="1183396"/>
                  </a:lnTo>
                  <a:lnTo>
                    <a:pt x="450032" y="1201632"/>
                  </a:lnTo>
                  <a:lnTo>
                    <a:pt x="498471" y="1217163"/>
                  </a:lnTo>
                  <a:lnTo>
                    <a:pt x="548640" y="1229867"/>
                  </a:lnTo>
                  <a:lnTo>
                    <a:pt x="548640" y="1138427"/>
                  </a:lnTo>
                  <a:lnTo>
                    <a:pt x="731519" y="1341120"/>
                  </a:lnTo>
                  <a:lnTo>
                    <a:pt x="548640" y="1504188"/>
                  </a:lnTo>
                  <a:lnTo>
                    <a:pt x="548640" y="1412748"/>
                  </a:lnTo>
                  <a:lnTo>
                    <a:pt x="498471" y="1400043"/>
                  </a:lnTo>
                  <a:lnTo>
                    <a:pt x="450032" y="1384512"/>
                  </a:lnTo>
                  <a:lnTo>
                    <a:pt x="403435" y="1366276"/>
                  </a:lnTo>
                  <a:lnTo>
                    <a:pt x="358792" y="1345461"/>
                  </a:lnTo>
                  <a:lnTo>
                    <a:pt x="316216" y="1322190"/>
                  </a:lnTo>
                  <a:lnTo>
                    <a:pt x="275818" y="1296585"/>
                  </a:lnTo>
                  <a:lnTo>
                    <a:pt x="237711" y="1268772"/>
                  </a:lnTo>
                  <a:lnTo>
                    <a:pt x="202008" y="1238874"/>
                  </a:lnTo>
                  <a:lnTo>
                    <a:pt x="168820" y="1207013"/>
                  </a:lnTo>
                  <a:lnTo>
                    <a:pt x="138260" y="1173315"/>
                  </a:lnTo>
                  <a:lnTo>
                    <a:pt x="110440" y="1137902"/>
                  </a:lnTo>
                  <a:lnTo>
                    <a:pt x="85472" y="1100899"/>
                  </a:lnTo>
                  <a:lnTo>
                    <a:pt x="63470" y="1062428"/>
                  </a:lnTo>
                  <a:lnTo>
                    <a:pt x="44544" y="1022614"/>
                  </a:lnTo>
                  <a:lnTo>
                    <a:pt x="28807" y="981580"/>
                  </a:lnTo>
                  <a:lnTo>
                    <a:pt x="16372" y="939450"/>
                  </a:lnTo>
                  <a:lnTo>
                    <a:pt x="7351" y="896348"/>
                  </a:lnTo>
                  <a:lnTo>
                    <a:pt x="1856" y="852396"/>
                  </a:lnTo>
                  <a:lnTo>
                    <a:pt x="0" y="807720"/>
                  </a:lnTo>
                  <a:lnTo>
                    <a:pt x="0" y="624839"/>
                  </a:lnTo>
                  <a:lnTo>
                    <a:pt x="1836" y="580220"/>
                  </a:lnTo>
                  <a:lnTo>
                    <a:pt x="7264" y="536446"/>
                  </a:lnTo>
                  <a:lnTo>
                    <a:pt x="16158" y="493624"/>
                  </a:lnTo>
                  <a:lnTo>
                    <a:pt x="28396" y="451860"/>
                  </a:lnTo>
                  <a:lnTo>
                    <a:pt x="43854" y="411260"/>
                  </a:lnTo>
                  <a:lnTo>
                    <a:pt x="62407" y="371928"/>
                  </a:lnTo>
                  <a:lnTo>
                    <a:pt x="83932" y="333972"/>
                  </a:lnTo>
                  <a:lnTo>
                    <a:pt x="108306" y="297497"/>
                  </a:lnTo>
                  <a:lnTo>
                    <a:pt x="135403" y="262608"/>
                  </a:lnTo>
                  <a:lnTo>
                    <a:pt x="165102" y="229412"/>
                  </a:lnTo>
                  <a:lnTo>
                    <a:pt x="197277" y="198014"/>
                  </a:lnTo>
                  <a:lnTo>
                    <a:pt x="231805" y="168520"/>
                  </a:lnTo>
                  <a:lnTo>
                    <a:pt x="268563" y="141036"/>
                  </a:lnTo>
                  <a:lnTo>
                    <a:pt x="307426" y="115667"/>
                  </a:lnTo>
                  <a:lnTo>
                    <a:pt x="348271" y="92519"/>
                  </a:lnTo>
                  <a:lnTo>
                    <a:pt x="390974" y="71699"/>
                  </a:lnTo>
                  <a:lnTo>
                    <a:pt x="435411" y="53311"/>
                  </a:lnTo>
                  <a:lnTo>
                    <a:pt x="481458" y="37462"/>
                  </a:lnTo>
                  <a:lnTo>
                    <a:pt x="528993" y="24258"/>
                  </a:lnTo>
                  <a:lnTo>
                    <a:pt x="577889" y="13803"/>
                  </a:lnTo>
                  <a:lnTo>
                    <a:pt x="628025" y="6205"/>
                  </a:lnTo>
                  <a:lnTo>
                    <a:pt x="679277" y="1569"/>
                  </a:lnTo>
                  <a:lnTo>
                    <a:pt x="731519" y="0"/>
                  </a:lnTo>
                  <a:lnTo>
                    <a:pt x="731519" y="182879"/>
                  </a:lnTo>
                  <a:lnTo>
                    <a:pt x="680105" y="184407"/>
                  </a:lnTo>
                  <a:lnTo>
                    <a:pt x="629565" y="188928"/>
                  </a:lnTo>
                  <a:lnTo>
                    <a:pt x="580029" y="196344"/>
                  </a:lnTo>
                  <a:lnTo>
                    <a:pt x="531626" y="206562"/>
                  </a:lnTo>
                  <a:lnTo>
                    <a:pt x="484488" y="219486"/>
                  </a:lnTo>
                  <a:lnTo>
                    <a:pt x="438742" y="235020"/>
                  </a:lnTo>
                  <a:lnTo>
                    <a:pt x="394519" y="253068"/>
                  </a:lnTo>
                  <a:lnTo>
                    <a:pt x="351948" y="273536"/>
                  </a:lnTo>
                  <a:lnTo>
                    <a:pt x="311159" y="296326"/>
                  </a:lnTo>
                  <a:lnTo>
                    <a:pt x="272282" y="321345"/>
                  </a:lnTo>
                  <a:lnTo>
                    <a:pt x="235446" y="348497"/>
                  </a:lnTo>
                  <a:lnTo>
                    <a:pt x="200781" y="377685"/>
                  </a:lnTo>
                  <a:lnTo>
                    <a:pt x="168417" y="408815"/>
                  </a:lnTo>
                  <a:lnTo>
                    <a:pt x="138482" y="441790"/>
                  </a:lnTo>
                  <a:lnTo>
                    <a:pt x="111107" y="476516"/>
                  </a:lnTo>
                  <a:lnTo>
                    <a:pt x="86422" y="512897"/>
                  </a:lnTo>
                  <a:lnTo>
                    <a:pt x="64556" y="550837"/>
                  </a:lnTo>
                  <a:lnTo>
                    <a:pt x="45638" y="590241"/>
                  </a:lnTo>
                  <a:lnTo>
                    <a:pt x="29799" y="631013"/>
                  </a:lnTo>
                  <a:lnTo>
                    <a:pt x="17167" y="673058"/>
                  </a:lnTo>
                  <a:lnTo>
                    <a:pt x="7874" y="716279"/>
                  </a:lnTo>
                </a:path>
              </a:pathLst>
            </a:custGeom>
            <a:ln w="12192">
              <a:solidFill>
                <a:srgbClr val="99463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22504" y="3956303"/>
            <a:ext cx="698500" cy="1591310"/>
            <a:chOff x="222504" y="3956303"/>
            <a:chExt cx="698500" cy="159131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5552" y="3959351"/>
              <a:ext cx="688847" cy="158191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8600" y="3962399"/>
              <a:ext cx="685800" cy="1579245"/>
            </a:xfrm>
            <a:custGeom>
              <a:avLst/>
              <a:gdLst/>
              <a:ahLst/>
              <a:cxnLst/>
              <a:rect l="l" t="t" r="r" b="b"/>
              <a:pathLst>
                <a:path w="685800" h="1579245">
                  <a:moveTo>
                    <a:pt x="0" y="671576"/>
                  </a:moveTo>
                  <a:lnTo>
                    <a:pt x="1740" y="719577"/>
                  </a:lnTo>
                  <a:lnTo>
                    <a:pt x="6892" y="766800"/>
                  </a:lnTo>
                  <a:lnTo>
                    <a:pt x="15349" y="813112"/>
                  </a:lnTo>
                  <a:lnTo>
                    <a:pt x="27006" y="858379"/>
                  </a:lnTo>
                  <a:lnTo>
                    <a:pt x="41759" y="902468"/>
                  </a:lnTo>
                  <a:lnTo>
                    <a:pt x="59502" y="945247"/>
                  </a:lnTo>
                  <a:lnTo>
                    <a:pt x="80129" y="986583"/>
                  </a:lnTo>
                  <a:lnTo>
                    <a:pt x="103536" y="1026343"/>
                  </a:lnTo>
                  <a:lnTo>
                    <a:pt x="129617" y="1064395"/>
                  </a:lnTo>
                  <a:lnTo>
                    <a:pt x="158266" y="1100604"/>
                  </a:lnTo>
                  <a:lnTo>
                    <a:pt x="189380" y="1134839"/>
                  </a:lnTo>
                  <a:lnTo>
                    <a:pt x="222852" y="1166967"/>
                  </a:lnTo>
                  <a:lnTo>
                    <a:pt x="258577" y="1196854"/>
                  </a:lnTo>
                  <a:lnTo>
                    <a:pt x="296450" y="1224368"/>
                  </a:lnTo>
                  <a:lnTo>
                    <a:pt x="336365" y="1249375"/>
                  </a:lnTo>
                  <a:lnTo>
                    <a:pt x="378218" y="1271744"/>
                  </a:lnTo>
                  <a:lnTo>
                    <a:pt x="421904" y="1291341"/>
                  </a:lnTo>
                  <a:lnTo>
                    <a:pt x="467316" y="1308034"/>
                  </a:lnTo>
                  <a:lnTo>
                    <a:pt x="514350" y="1321689"/>
                  </a:lnTo>
                  <a:lnTo>
                    <a:pt x="514350" y="1235964"/>
                  </a:lnTo>
                  <a:lnTo>
                    <a:pt x="685800" y="1428750"/>
                  </a:lnTo>
                  <a:lnTo>
                    <a:pt x="514350" y="1578864"/>
                  </a:lnTo>
                  <a:lnTo>
                    <a:pt x="514350" y="1493139"/>
                  </a:lnTo>
                  <a:lnTo>
                    <a:pt x="467316" y="1479484"/>
                  </a:lnTo>
                  <a:lnTo>
                    <a:pt x="421904" y="1462791"/>
                  </a:lnTo>
                  <a:lnTo>
                    <a:pt x="378218" y="1443194"/>
                  </a:lnTo>
                  <a:lnTo>
                    <a:pt x="336365" y="1420824"/>
                  </a:lnTo>
                  <a:lnTo>
                    <a:pt x="296450" y="1395815"/>
                  </a:lnTo>
                  <a:lnTo>
                    <a:pt x="258577" y="1368300"/>
                  </a:lnTo>
                  <a:lnTo>
                    <a:pt x="222852" y="1338410"/>
                  </a:lnTo>
                  <a:lnTo>
                    <a:pt x="189380" y="1306280"/>
                  </a:lnTo>
                  <a:lnTo>
                    <a:pt x="158266" y="1272041"/>
                  </a:lnTo>
                  <a:lnTo>
                    <a:pt x="129617" y="1235826"/>
                  </a:lnTo>
                  <a:lnTo>
                    <a:pt x="103536" y="1197769"/>
                  </a:lnTo>
                  <a:lnTo>
                    <a:pt x="80129" y="1158001"/>
                  </a:lnTo>
                  <a:lnTo>
                    <a:pt x="59502" y="1116657"/>
                  </a:lnTo>
                  <a:lnTo>
                    <a:pt x="41759" y="1073867"/>
                  </a:lnTo>
                  <a:lnTo>
                    <a:pt x="27006" y="1029766"/>
                  </a:lnTo>
                  <a:lnTo>
                    <a:pt x="15349" y="984486"/>
                  </a:lnTo>
                  <a:lnTo>
                    <a:pt x="6892" y="938159"/>
                  </a:lnTo>
                  <a:lnTo>
                    <a:pt x="1740" y="890919"/>
                  </a:lnTo>
                  <a:lnTo>
                    <a:pt x="0" y="842899"/>
                  </a:lnTo>
                  <a:lnTo>
                    <a:pt x="0" y="671576"/>
                  </a:lnTo>
                  <a:lnTo>
                    <a:pt x="1721" y="623606"/>
                  </a:lnTo>
                  <a:lnTo>
                    <a:pt x="6810" y="576549"/>
                  </a:lnTo>
                  <a:lnTo>
                    <a:pt x="15149" y="530517"/>
                  </a:lnTo>
                  <a:lnTo>
                    <a:pt x="26622" y="485623"/>
                  </a:lnTo>
                  <a:lnTo>
                    <a:pt x="41114" y="441981"/>
                  </a:lnTo>
                  <a:lnTo>
                    <a:pt x="58508" y="399705"/>
                  </a:lnTo>
                  <a:lnTo>
                    <a:pt x="78688" y="358909"/>
                  </a:lnTo>
                  <a:lnTo>
                    <a:pt x="101539" y="319705"/>
                  </a:lnTo>
                  <a:lnTo>
                    <a:pt x="126943" y="282208"/>
                  </a:lnTo>
                  <a:lnTo>
                    <a:pt x="154786" y="246530"/>
                  </a:lnTo>
                  <a:lnTo>
                    <a:pt x="184951" y="212786"/>
                  </a:lnTo>
                  <a:lnTo>
                    <a:pt x="217321" y="181089"/>
                  </a:lnTo>
                  <a:lnTo>
                    <a:pt x="251782" y="151553"/>
                  </a:lnTo>
                  <a:lnTo>
                    <a:pt x="288216" y="124291"/>
                  </a:lnTo>
                  <a:lnTo>
                    <a:pt x="326508" y="99416"/>
                  </a:lnTo>
                  <a:lnTo>
                    <a:pt x="366542" y="77043"/>
                  </a:lnTo>
                  <a:lnTo>
                    <a:pt x="408202" y="57284"/>
                  </a:lnTo>
                  <a:lnTo>
                    <a:pt x="451371" y="40253"/>
                  </a:lnTo>
                  <a:lnTo>
                    <a:pt x="495934" y="26065"/>
                  </a:lnTo>
                  <a:lnTo>
                    <a:pt x="541774" y="14832"/>
                  </a:lnTo>
                  <a:lnTo>
                    <a:pt x="588776" y="6667"/>
                  </a:lnTo>
                  <a:lnTo>
                    <a:pt x="636823" y="1685"/>
                  </a:lnTo>
                  <a:lnTo>
                    <a:pt x="685800" y="0"/>
                  </a:lnTo>
                  <a:lnTo>
                    <a:pt x="685800" y="171450"/>
                  </a:lnTo>
                  <a:lnTo>
                    <a:pt x="636913" y="173138"/>
                  </a:lnTo>
                  <a:lnTo>
                    <a:pt x="588882" y="178131"/>
                  </a:lnTo>
                  <a:lnTo>
                    <a:pt x="541832" y="186320"/>
                  </a:lnTo>
                  <a:lnTo>
                    <a:pt x="495888" y="197598"/>
                  </a:lnTo>
                  <a:lnTo>
                    <a:pt x="451176" y="211856"/>
                  </a:lnTo>
                  <a:lnTo>
                    <a:pt x="407820" y="228987"/>
                  </a:lnTo>
                  <a:lnTo>
                    <a:pt x="365948" y="248882"/>
                  </a:lnTo>
                  <a:lnTo>
                    <a:pt x="325683" y="271433"/>
                  </a:lnTo>
                  <a:lnTo>
                    <a:pt x="287151" y="296533"/>
                  </a:lnTo>
                  <a:lnTo>
                    <a:pt x="250478" y="324073"/>
                  </a:lnTo>
                  <a:lnTo>
                    <a:pt x="215789" y="353945"/>
                  </a:lnTo>
                  <a:lnTo>
                    <a:pt x="183210" y="386042"/>
                  </a:lnTo>
                  <a:lnTo>
                    <a:pt x="152865" y="420254"/>
                  </a:lnTo>
                  <a:lnTo>
                    <a:pt x="124881" y="456475"/>
                  </a:lnTo>
                  <a:lnTo>
                    <a:pt x="99382" y="494596"/>
                  </a:lnTo>
                  <a:lnTo>
                    <a:pt x="76495" y="534509"/>
                  </a:lnTo>
                  <a:lnTo>
                    <a:pt x="56344" y="576106"/>
                  </a:lnTo>
                  <a:lnTo>
                    <a:pt x="39055" y="619279"/>
                  </a:lnTo>
                  <a:lnTo>
                    <a:pt x="24753" y="663920"/>
                  </a:lnTo>
                  <a:lnTo>
                    <a:pt x="13564" y="709921"/>
                  </a:lnTo>
                  <a:lnTo>
                    <a:pt x="5613" y="757174"/>
                  </a:lnTo>
                </a:path>
              </a:pathLst>
            </a:custGeom>
            <a:ln w="12192">
              <a:solidFill>
                <a:srgbClr val="99463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348096" y="246634"/>
            <a:ext cx="31597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Calibri"/>
                <a:cs typeface="Calibri"/>
              </a:rPr>
              <a:t>Принципы</a:t>
            </a:r>
            <a:r>
              <a:rPr sz="1600" b="1" spc="-5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и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подходы</a:t>
            </a:r>
            <a:r>
              <a:rPr sz="1600" b="1" dirty="0">
                <a:latin typeface="Calibri"/>
                <a:cs typeface="Calibri"/>
              </a:rPr>
              <a:t> к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программе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0009" y="877950"/>
            <a:ext cx="127127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Wingdings" panose="05000000000000000000" pitchFamily="2" charset="2"/>
              <a:buChar char="Ø"/>
              <a:tabLst>
                <a:tab pos="356870" algn="l"/>
                <a:tab pos="357505" algn="l"/>
              </a:tabLst>
            </a:pPr>
            <a:r>
              <a:rPr sz="1400" spc="-5" dirty="0">
                <a:latin typeface="Calibri"/>
                <a:cs typeface="Calibri"/>
              </a:rPr>
              <a:t>П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5" dirty="0">
                <a:latin typeface="Calibri"/>
                <a:cs typeface="Calibri"/>
              </a:rPr>
              <a:t>с</a:t>
            </a:r>
            <a:r>
              <a:rPr sz="1400" spc="-20" dirty="0">
                <a:latin typeface="Calibri"/>
                <a:cs typeface="Calibri"/>
              </a:rPr>
              <a:t>тр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spc="20" dirty="0">
                <a:latin typeface="Calibri"/>
                <a:cs typeface="Calibri"/>
              </a:rPr>
              <a:t>н</a:t>
            </a: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е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10885" y="877950"/>
            <a:ext cx="36042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06220" algn="l"/>
                <a:tab pos="2704465" algn="l"/>
                <a:tab pos="3058795" algn="l"/>
              </a:tabLst>
            </a:pPr>
            <a:r>
              <a:rPr sz="1400" spc="-5" dirty="0">
                <a:latin typeface="Calibri"/>
                <a:cs typeface="Calibri"/>
              </a:rPr>
              <a:t>образовательной	</a:t>
            </a:r>
            <a:r>
              <a:rPr sz="1400" spc="-10" dirty="0">
                <a:latin typeface="Calibri"/>
                <a:cs typeface="Calibri"/>
              </a:rPr>
              <a:t>деятельности	на	</a:t>
            </a:r>
            <a:r>
              <a:rPr sz="1400" spc="-5" dirty="0">
                <a:latin typeface="Calibri"/>
                <a:cs typeface="Calibri"/>
              </a:rPr>
              <a:t>основе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90009" y="1093498"/>
            <a:ext cx="5024120" cy="1495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algn="just">
              <a:lnSpc>
                <a:spcPct val="114799"/>
              </a:lnSpc>
              <a:spcBef>
                <a:spcPts val="90"/>
              </a:spcBef>
            </a:pPr>
            <a:r>
              <a:rPr sz="1400" spc="-5" dirty="0">
                <a:latin typeface="Calibri"/>
                <a:cs typeface="Calibri"/>
              </a:rPr>
              <a:t>индивидуальных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особенностей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каждого</a:t>
            </a:r>
            <a:r>
              <a:rPr sz="1400" spc="-5" dirty="0">
                <a:latin typeface="Calibri"/>
                <a:cs typeface="Calibri"/>
              </a:rPr>
              <a:t> ребенка,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при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котором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сам</a:t>
            </a:r>
            <a:r>
              <a:rPr sz="1400" dirty="0">
                <a:latin typeface="Calibri"/>
                <a:cs typeface="Calibri"/>
              </a:rPr>
              <a:t> ребенок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становится</a:t>
            </a:r>
            <a:r>
              <a:rPr sz="1400" spc="-5" dirty="0">
                <a:latin typeface="Calibri"/>
                <a:cs typeface="Calibri"/>
              </a:rPr>
              <a:t> активным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 выборе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содержания</a:t>
            </a:r>
            <a:r>
              <a:rPr sz="1400" spc="-10" dirty="0">
                <a:latin typeface="Calibri"/>
                <a:cs typeface="Calibri"/>
              </a:rPr>
              <a:t> своего</a:t>
            </a:r>
            <a:r>
              <a:rPr sz="1400" spc="-5" dirty="0">
                <a:latin typeface="Calibri"/>
                <a:cs typeface="Calibri"/>
              </a:rPr>
              <a:t> образования,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становится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субъектом </a:t>
            </a:r>
            <a:r>
              <a:rPr sz="1400" spc="-5" dirty="0">
                <a:latin typeface="Calibri"/>
                <a:cs typeface="Calibri"/>
              </a:rPr>
              <a:t> образования;</a:t>
            </a:r>
            <a:endParaRPr sz="1400" dirty="0">
              <a:latin typeface="Calibri"/>
              <a:cs typeface="Calibri"/>
            </a:endParaRPr>
          </a:p>
          <a:p>
            <a:pPr marL="344170" marR="6350" indent="-344170" algn="r">
              <a:lnSpc>
                <a:spcPct val="100000"/>
              </a:lnSpc>
              <a:spcBef>
                <a:spcPts val="265"/>
              </a:spcBef>
              <a:buFont typeface="Wingdings" panose="05000000000000000000" pitchFamily="2" charset="2"/>
              <a:buChar char="Ø"/>
              <a:tabLst>
                <a:tab pos="344170" algn="l"/>
                <a:tab pos="344805" algn="l"/>
              </a:tabLst>
            </a:pPr>
            <a:r>
              <a:rPr sz="1400" spc="-10" dirty="0">
                <a:latin typeface="Calibri"/>
                <a:cs typeface="Calibri"/>
              </a:rPr>
              <a:t>Содействие</a:t>
            </a:r>
            <a:r>
              <a:rPr sz="1400" spc="1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1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сотрудничество</a:t>
            </a:r>
            <a:r>
              <a:rPr sz="1400" spc="2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детей</a:t>
            </a:r>
            <a:r>
              <a:rPr sz="1400" spc="1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19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родителей</a:t>
            </a:r>
            <a:r>
              <a:rPr sz="1400" spc="1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(законных</a:t>
            </a:r>
            <a:endParaRPr sz="14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40"/>
              </a:spcBef>
              <a:tabLst>
                <a:tab pos="1588135" algn="l"/>
                <a:tab pos="3326129" algn="l"/>
                <a:tab pos="4143375" algn="l"/>
              </a:tabLst>
            </a:pPr>
            <a:r>
              <a:rPr sz="1400" spc="-10" dirty="0">
                <a:latin typeface="Calibri"/>
                <a:cs typeface="Calibri"/>
              </a:rPr>
              <a:t>представителей),	</a:t>
            </a:r>
            <a:r>
              <a:rPr sz="1400" spc="-5" dirty="0">
                <a:latin typeface="Calibri"/>
                <a:cs typeface="Calibri"/>
              </a:rPr>
              <a:t>совершеннолетних	членов	</a:t>
            </a:r>
            <a:r>
              <a:rPr sz="1400" dirty="0">
                <a:latin typeface="Calibri"/>
                <a:cs typeface="Calibri"/>
              </a:rPr>
              <a:t>семьи,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890009" y="2565704"/>
            <a:ext cx="5025390" cy="1251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algn="just">
              <a:lnSpc>
                <a:spcPct val="115100"/>
              </a:lnSpc>
              <a:spcBef>
                <a:spcPts val="90"/>
              </a:spcBef>
            </a:pPr>
            <a:r>
              <a:rPr sz="1400" spc="-5" dirty="0">
                <a:latin typeface="Calibri"/>
                <a:cs typeface="Calibri"/>
              </a:rPr>
              <a:t>принимающих участие в воспитании </a:t>
            </a:r>
            <a:r>
              <a:rPr sz="1400" spc="-10" dirty="0">
                <a:latin typeface="Calibri"/>
                <a:cs typeface="Calibri"/>
              </a:rPr>
              <a:t>детей </a:t>
            </a:r>
            <a:r>
              <a:rPr sz="1400" spc="-5" dirty="0">
                <a:latin typeface="Calibri"/>
                <a:cs typeface="Calibri"/>
              </a:rPr>
              <a:t>младенческого,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раннего</a:t>
            </a:r>
            <a:r>
              <a:rPr sz="1400" spc="-5" dirty="0">
                <a:latin typeface="Calibri"/>
                <a:cs typeface="Calibri"/>
              </a:rPr>
              <a:t> и </a:t>
            </a:r>
            <a:r>
              <a:rPr sz="1400" spc="-10" dirty="0">
                <a:latin typeface="Calibri"/>
                <a:cs typeface="Calibri"/>
              </a:rPr>
              <a:t>дошкольного возрастов, </a:t>
            </a:r>
            <a:r>
              <a:rPr sz="1400" spc="-5" dirty="0">
                <a:latin typeface="Calibri"/>
                <a:cs typeface="Calibri"/>
              </a:rPr>
              <a:t>а также педагогических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работников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(далее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вместе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-</a:t>
            </a:r>
            <a:r>
              <a:rPr sz="1400" dirty="0">
                <a:latin typeface="Calibri"/>
                <a:cs typeface="Calibri"/>
              </a:rPr>
              <a:t> взрослые);</a:t>
            </a:r>
          </a:p>
          <a:p>
            <a:pPr marL="356870" indent="-344805" algn="just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Ø"/>
              <a:tabLst>
                <a:tab pos="357505" algn="l"/>
              </a:tabLst>
            </a:pPr>
            <a:r>
              <a:rPr sz="1400" spc="-5" dirty="0">
                <a:latin typeface="Calibri"/>
                <a:cs typeface="Calibri"/>
              </a:rPr>
              <a:t>Признание</a:t>
            </a:r>
            <a:r>
              <a:rPr sz="1400" spc="3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ребенка</a:t>
            </a:r>
            <a:r>
              <a:rPr sz="1400" spc="3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полноценным</a:t>
            </a:r>
            <a:r>
              <a:rPr sz="1400" spc="3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участником</a:t>
            </a:r>
            <a:r>
              <a:rPr sz="1400" spc="3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(субъектом)</a:t>
            </a:r>
            <a:endParaRPr sz="1400" dirty="0">
              <a:latin typeface="Calibri"/>
              <a:cs typeface="Calibri"/>
            </a:endParaRPr>
          </a:p>
          <a:p>
            <a:pPr marL="356870" algn="just">
              <a:lnSpc>
                <a:spcPct val="100000"/>
              </a:lnSpc>
              <a:spcBef>
                <a:spcPts val="265"/>
              </a:spcBef>
            </a:pPr>
            <a:r>
              <a:rPr sz="1400" spc="-10" dirty="0">
                <a:latin typeface="Calibri"/>
                <a:cs typeface="Calibri"/>
              </a:rPr>
              <a:t>образовательных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отношений;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90009" y="3789078"/>
            <a:ext cx="5026025" cy="51943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360"/>
              </a:spcBef>
              <a:buFont typeface="Wingdings" panose="05000000000000000000" pitchFamily="2" charset="2"/>
              <a:buChar char="Ø"/>
              <a:tabLst>
                <a:tab pos="356870" algn="l"/>
                <a:tab pos="357505" algn="l"/>
                <a:tab pos="1439545" algn="l"/>
                <a:tab pos="2592070" algn="l"/>
                <a:tab pos="3241040" algn="l"/>
                <a:tab pos="3543300" algn="l"/>
                <a:tab pos="4567555" algn="l"/>
              </a:tabLst>
            </a:pPr>
            <a:r>
              <a:rPr sz="1400" spc="-5" dirty="0">
                <a:latin typeface="Calibri"/>
                <a:cs typeface="Calibri"/>
              </a:rPr>
              <a:t>П</a:t>
            </a:r>
            <a:r>
              <a:rPr sz="1400" spc="-20" dirty="0">
                <a:latin typeface="Calibri"/>
                <a:cs typeface="Calibri"/>
              </a:rPr>
              <a:t>о</a:t>
            </a:r>
            <a:r>
              <a:rPr sz="1400" spc="30" dirty="0">
                <a:latin typeface="Calibri"/>
                <a:cs typeface="Calibri"/>
              </a:rPr>
              <a:t>д</a:t>
            </a:r>
            <a:r>
              <a:rPr sz="1400" spc="-40" dirty="0">
                <a:latin typeface="Calibri"/>
                <a:cs typeface="Calibri"/>
              </a:rPr>
              <a:t>д</a:t>
            </a:r>
            <a:r>
              <a:rPr sz="1400" spc="20" dirty="0">
                <a:latin typeface="Calibri"/>
                <a:cs typeface="Calibri"/>
              </a:rPr>
              <a:t>е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spc="-10" dirty="0">
                <a:latin typeface="Calibri"/>
                <a:cs typeface="Calibri"/>
              </a:rPr>
              <a:t>ж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5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н</a:t>
            </a:r>
            <a:r>
              <a:rPr sz="1400" spc="5" dirty="0">
                <a:latin typeface="Calibri"/>
                <a:cs typeface="Calibri"/>
              </a:rPr>
              <a:t>иц</a:t>
            </a: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spc="5" dirty="0">
                <a:latin typeface="Calibri"/>
                <a:cs typeface="Calibri"/>
              </a:rPr>
              <a:t>т</a:t>
            </a: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вы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40" dirty="0">
                <a:latin typeface="Calibri"/>
                <a:cs typeface="Calibri"/>
              </a:rPr>
              <a:t>д</a:t>
            </a:r>
            <a:r>
              <a:rPr sz="1400" spc="20" dirty="0">
                <a:latin typeface="Calibri"/>
                <a:cs typeface="Calibri"/>
              </a:rPr>
              <a:t>е</a:t>
            </a:r>
            <a:r>
              <a:rPr sz="1400" spc="-45" dirty="0">
                <a:latin typeface="Calibri"/>
                <a:cs typeface="Calibri"/>
              </a:rPr>
              <a:t>т</a:t>
            </a:r>
            <a:r>
              <a:rPr sz="1400" spc="20" dirty="0">
                <a:latin typeface="Calibri"/>
                <a:cs typeface="Calibri"/>
              </a:rPr>
              <a:t>е</a:t>
            </a:r>
            <a:r>
              <a:rPr sz="1400" spc="-5" dirty="0">
                <a:latin typeface="Calibri"/>
                <a:cs typeface="Calibri"/>
              </a:rPr>
              <a:t>й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1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5" dirty="0">
                <a:latin typeface="Calibri"/>
                <a:cs typeface="Calibri"/>
              </a:rPr>
              <a:t>з</a:t>
            </a:r>
            <a:r>
              <a:rPr sz="1400" spc="5" dirty="0">
                <a:latin typeface="Calibri"/>
                <a:cs typeface="Calibri"/>
              </a:rPr>
              <a:t>л</a:t>
            </a: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чн</a:t>
            </a:r>
            <a:r>
              <a:rPr sz="1400" spc="20" dirty="0">
                <a:latin typeface="Calibri"/>
                <a:cs typeface="Calibri"/>
              </a:rPr>
              <a:t>ы</a:t>
            </a:r>
            <a:r>
              <a:rPr sz="1400" spc="-5" dirty="0">
                <a:latin typeface="Calibri"/>
                <a:cs typeface="Calibri"/>
              </a:rPr>
              <a:t>х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spc="5" dirty="0">
                <a:latin typeface="Calibri"/>
                <a:cs typeface="Calibri"/>
              </a:rPr>
              <a:t>и</a:t>
            </a:r>
            <a:r>
              <a:rPr sz="1400" spc="-15" dirty="0">
                <a:latin typeface="Calibri"/>
                <a:cs typeface="Calibri"/>
              </a:rPr>
              <a:t>д</a:t>
            </a:r>
            <a:r>
              <a:rPr sz="1400" spc="20" dirty="0">
                <a:latin typeface="Calibri"/>
                <a:cs typeface="Calibri"/>
              </a:rPr>
              <a:t>а</a:t>
            </a:r>
            <a:r>
              <a:rPr sz="1400" spc="-5" dirty="0">
                <a:latin typeface="Calibri"/>
                <a:cs typeface="Calibri"/>
              </a:rPr>
              <a:t>х</a:t>
            </a:r>
            <a:endParaRPr sz="1400" dirty="0">
              <a:latin typeface="Calibri"/>
              <a:cs typeface="Calibri"/>
            </a:endParaRPr>
          </a:p>
          <a:p>
            <a:pPr marL="642620" indent="-285750">
              <a:lnSpc>
                <a:spcPct val="100000"/>
              </a:lnSpc>
              <a:spcBef>
                <a:spcPts val="265"/>
              </a:spcBef>
              <a:buFont typeface="Wingdings" panose="05000000000000000000" pitchFamily="2" charset="2"/>
              <a:buChar char="Ø"/>
            </a:pPr>
            <a:r>
              <a:rPr sz="1400" spc="-15" dirty="0">
                <a:latin typeface="Calibri"/>
                <a:cs typeface="Calibri"/>
              </a:rPr>
              <a:t>деятельности;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90009" y="4279823"/>
            <a:ext cx="5022215" cy="76327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365"/>
              </a:spcBef>
              <a:buFont typeface="Wingdings" panose="05000000000000000000" pitchFamily="2" charset="2"/>
              <a:buChar char="Ø"/>
              <a:tabLst>
                <a:tab pos="356870" algn="l"/>
                <a:tab pos="357505" algn="l"/>
              </a:tabLst>
            </a:pPr>
            <a:r>
              <a:rPr sz="1400" spc="-15" dirty="0">
                <a:latin typeface="Calibri"/>
                <a:cs typeface="Calibri"/>
              </a:rPr>
              <a:t>сотрудничество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ДОО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семьей;</a:t>
            </a:r>
            <a:endParaRPr sz="1400" dirty="0">
              <a:latin typeface="Calibri"/>
              <a:cs typeface="Calibri"/>
            </a:endParaRPr>
          </a:p>
          <a:p>
            <a:pPr marL="356870" marR="5080" indent="-344805">
              <a:lnSpc>
                <a:spcPct val="114399"/>
              </a:lnSpc>
              <a:spcBef>
                <a:spcPts val="20"/>
              </a:spcBef>
              <a:buFont typeface="Wingdings" panose="05000000000000000000" pitchFamily="2" charset="2"/>
              <a:buChar char="Ø"/>
              <a:tabLst>
                <a:tab pos="356870" algn="l"/>
                <a:tab pos="357505" algn="l"/>
              </a:tabLst>
            </a:pPr>
            <a:r>
              <a:rPr sz="1400" spc="-5" dirty="0">
                <a:latin typeface="Calibri"/>
                <a:cs typeface="Calibri"/>
              </a:rPr>
              <a:t>Приобщение</a:t>
            </a:r>
            <a:r>
              <a:rPr sz="1400" spc="1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детей</a:t>
            </a:r>
            <a:r>
              <a:rPr sz="1400" spc="1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</a:t>
            </a:r>
            <a:r>
              <a:rPr sz="1400" spc="1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социокультурным</a:t>
            </a:r>
            <a:r>
              <a:rPr sz="1400" spc="1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нормам,</a:t>
            </a:r>
            <a:r>
              <a:rPr sz="1400" spc="1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традициям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семьи,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общества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государства;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15685" y="5021100"/>
            <a:ext cx="3301365" cy="51308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35"/>
              </a:spcBef>
              <a:tabLst>
                <a:tab pos="1697989" algn="l"/>
                <a:tab pos="2945130" algn="l"/>
              </a:tabLst>
            </a:pPr>
            <a:r>
              <a:rPr sz="1400" spc="-5" dirty="0">
                <a:latin typeface="Calibri"/>
                <a:cs typeface="Calibri"/>
              </a:rPr>
              <a:t>познавательных	интересов	и</a:t>
            </a:r>
            <a:endParaRPr sz="1400" dirty="0">
              <a:latin typeface="Calibri"/>
              <a:cs typeface="Calibri"/>
            </a:endParaRPr>
          </a:p>
          <a:p>
            <a:pPr marR="8890" algn="r">
              <a:lnSpc>
                <a:spcPct val="100000"/>
              </a:lnSpc>
              <a:spcBef>
                <a:spcPts val="240"/>
              </a:spcBef>
              <a:tabLst>
                <a:tab pos="853440" algn="l"/>
                <a:tab pos="1628139" algn="l"/>
                <a:tab pos="1866264" algn="l"/>
                <a:tab pos="2826385" algn="l"/>
              </a:tabLst>
            </a:pPr>
            <a:r>
              <a:rPr sz="1400" spc="-40" dirty="0">
                <a:latin typeface="Calibri"/>
                <a:cs typeface="Calibri"/>
              </a:rPr>
              <a:t>д</a:t>
            </a:r>
            <a:r>
              <a:rPr sz="1400" spc="20" dirty="0">
                <a:latin typeface="Calibri"/>
                <a:cs typeface="Calibri"/>
              </a:rPr>
              <a:t>е</a:t>
            </a:r>
            <a:r>
              <a:rPr sz="1400" spc="-15" dirty="0">
                <a:latin typeface="Calibri"/>
                <a:cs typeface="Calibri"/>
              </a:rPr>
              <a:t>й</a:t>
            </a:r>
            <a:r>
              <a:rPr sz="1400" dirty="0">
                <a:latin typeface="Calibri"/>
                <a:cs typeface="Calibri"/>
              </a:rPr>
              <a:t>с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20" dirty="0">
                <a:latin typeface="Calibri"/>
                <a:cs typeface="Calibri"/>
              </a:rPr>
              <a:t>в</a:t>
            </a:r>
            <a:r>
              <a:rPr sz="1400" spc="5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й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spc="20" dirty="0">
                <a:latin typeface="Calibri"/>
                <a:cs typeface="Calibri"/>
              </a:rPr>
              <a:t>б</a:t>
            </a:r>
            <a:r>
              <a:rPr sz="1400" spc="-5" dirty="0">
                <a:latin typeface="Calibri"/>
                <a:cs typeface="Calibri"/>
              </a:rPr>
              <a:t>ен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spc="-15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л</a:t>
            </a: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spc="10" dirty="0">
                <a:latin typeface="Calibri"/>
                <a:cs typeface="Calibri"/>
              </a:rPr>
              <a:t>ч</a:t>
            </a:r>
            <a:r>
              <a:rPr sz="1400" spc="-5" dirty="0">
                <a:latin typeface="Calibri"/>
                <a:cs typeface="Calibri"/>
              </a:rPr>
              <a:t>ных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20" dirty="0">
                <a:latin typeface="Calibri"/>
                <a:cs typeface="Calibri"/>
              </a:rPr>
              <a:t>в</a:t>
            </a:r>
            <a:r>
              <a:rPr sz="1400" spc="5" dirty="0">
                <a:latin typeface="Calibri"/>
                <a:cs typeface="Calibri"/>
              </a:rPr>
              <a:t>и</a:t>
            </a:r>
            <a:r>
              <a:rPr sz="1400" spc="-15" dirty="0">
                <a:latin typeface="Calibri"/>
                <a:cs typeface="Calibri"/>
              </a:rPr>
              <a:t>д</a:t>
            </a:r>
            <a:r>
              <a:rPr sz="1400" spc="-5" dirty="0">
                <a:latin typeface="Calibri"/>
                <a:cs typeface="Calibri"/>
              </a:rPr>
              <a:t>ах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90009" y="5021100"/>
            <a:ext cx="1598295" cy="76009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97815" marR="5080" indent="-285750">
              <a:lnSpc>
                <a:spcPct val="115100"/>
              </a:lnSpc>
              <a:spcBef>
                <a:spcPts val="85"/>
              </a:spcBef>
              <a:buFont typeface="Wingdings" panose="05000000000000000000" pitchFamily="2" charset="2"/>
              <a:buChar char="Ø"/>
              <a:tabLst>
                <a:tab pos="356870" algn="l"/>
                <a:tab pos="357505" algn="l"/>
              </a:tabLst>
            </a:pPr>
            <a:r>
              <a:rPr sz="1400" spc="-5" dirty="0">
                <a:latin typeface="Calibri"/>
                <a:cs typeface="Calibri"/>
              </a:rPr>
              <a:t>формирование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</a:t>
            </a:r>
            <a:r>
              <a:rPr sz="1400" dirty="0">
                <a:latin typeface="Calibri"/>
                <a:cs typeface="Calibri"/>
              </a:rPr>
              <a:t>оз</a:t>
            </a:r>
            <a:r>
              <a:rPr sz="1400" spc="-5" dirty="0">
                <a:latin typeface="Calibri"/>
                <a:cs typeface="Calibri"/>
              </a:rPr>
              <a:t>нава</a:t>
            </a:r>
            <a:r>
              <a:rPr sz="1400" spc="-40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</a:t>
            </a:r>
            <a:r>
              <a:rPr sz="1400" spc="10" dirty="0">
                <a:latin typeface="Calibri"/>
                <a:cs typeface="Calibri"/>
              </a:rPr>
              <a:t>ь</a:t>
            </a:r>
            <a:r>
              <a:rPr sz="1400" spc="-5" dirty="0">
                <a:latin typeface="Calibri"/>
                <a:cs typeface="Calibri"/>
              </a:rPr>
              <a:t>ных  </a:t>
            </a:r>
            <a:r>
              <a:rPr sz="1400" spc="-15" dirty="0">
                <a:latin typeface="Calibri"/>
                <a:cs typeface="Calibri"/>
              </a:rPr>
              <a:t>деятельности;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90009" y="5752955"/>
            <a:ext cx="5024120" cy="1010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marR="5080" indent="-344805" algn="just">
              <a:lnSpc>
                <a:spcPct val="115100"/>
              </a:lnSpc>
              <a:spcBef>
                <a:spcPts val="110"/>
              </a:spcBef>
              <a:buFont typeface="Wingdings" panose="05000000000000000000" pitchFamily="2" charset="2"/>
              <a:buChar char="Ø"/>
              <a:tabLst>
                <a:tab pos="357505" algn="l"/>
              </a:tabLst>
            </a:pPr>
            <a:r>
              <a:rPr sz="1400" spc="-5" dirty="0">
                <a:latin typeface="Calibri"/>
                <a:cs typeface="Calibri"/>
              </a:rPr>
              <a:t>Возрастная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адекватность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дошкольного</a:t>
            </a:r>
            <a:r>
              <a:rPr sz="1400" spc="-5" dirty="0">
                <a:latin typeface="Calibri"/>
                <a:cs typeface="Calibri"/>
              </a:rPr>
              <a:t> образования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(соответствие</a:t>
            </a:r>
            <a:r>
              <a:rPr sz="1400" spc="-5" dirty="0">
                <a:latin typeface="Calibri"/>
                <a:cs typeface="Calibri"/>
              </a:rPr>
              <a:t> условий,</a:t>
            </a:r>
            <a:r>
              <a:rPr sz="1400" dirty="0">
                <a:latin typeface="Calibri"/>
                <a:cs typeface="Calibri"/>
              </a:rPr>
              <a:t> требований,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методов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возрасту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особенностям развития);</a:t>
            </a:r>
            <a:endParaRPr sz="1400" dirty="0">
              <a:latin typeface="Calibri"/>
              <a:cs typeface="Calibri"/>
            </a:endParaRPr>
          </a:p>
          <a:p>
            <a:pPr marL="356870" indent="-344805" algn="just">
              <a:lnSpc>
                <a:spcPct val="100000"/>
              </a:lnSpc>
              <a:spcBef>
                <a:spcPts val="260"/>
              </a:spcBef>
              <a:buFont typeface="Wingdings" panose="05000000000000000000" pitchFamily="2" charset="2"/>
              <a:buChar char="Ø"/>
              <a:tabLst>
                <a:tab pos="357505" algn="l"/>
              </a:tabLst>
            </a:pPr>
            <a:r>
              <a:rPr sz="1400" spc="-10" dirty="0">
                <a:latin typeface="Calibri"/>
                <a:cs typeface="Calibri"/>
              </a:rPr>
              <a:t>Учет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этнокультурной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ситуации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развития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детей.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28816" y="518159"/>
            <a:ext cx="504444" cy="4099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822" y="266522"/>
            <a:ext cx="38760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Организация</a:t>
            </a:r>
            <a:r>
              <a:rPr spc="-45" dirty="0"/>
              <a:t> </a:t>
            </a:r>
            <a:r>
              <a:rPr spc="-5" dirty="0"/>
              <a:t>работы</a:t>
            </a:r>
            <a:r>
              <a:rPr spc="-10" dirty="0"/>
              <a:t> </a:t>
            </a:r>
            <a:r>
              <a:rPr spc="-5" dirty="0"/>
              <a:t>по</a:t>
            </a:r>
            <a:r>
              <a:rPr spc="365" dirty="0"/>
              <a:t> </a:t>
            </a:r>
            <a:r>
              <a:rPr spc="-5" dirty="0"/>
              <a:t>направлению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«Физическое</a:t>
            </a:r>
            <a:r>
              <a:rPr spc="-25" dirty="0"/>
              <a:t> </a:t>
            </a:r>
            <a:r>
              <a:rPr spc="-5" dirty="0"/>
              <a:t>развитие»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987679"/>
            <a:ext cx="4414520" cy="499173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347345">
              <a:lnSpc>
                <a:spcPct val="90300"/>
              </a:lnSpc>
              <a:spcBef>
                <a:spcPts val="285"/>
              </a:spcBef>
            </a:pPr>
            <a:r>
              <a:rPr sz="1400" dirty="0">
                <a:latin typeface="Calibri"/>
                <a:cs typeface="Calibri"/>
              </a:rPr>
              <a:t>-</a:t>
            </a:r>
            <a:r>
              <a:rPr sz="1500" dirty="0">
                <a:latin typeface="Calibri"/>
                <a:cs typeface="Calibri"/>
              </a:rPr>
              <a:t>Решение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совокупных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задач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воспитания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в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рамках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образовательной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области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"Физическое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развитие"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направлено </a:t>
            </a:r>
            <a:r>
              <a:rPr sz="1500" spc="5" dirty="0">
                <a:latin typeface="Calibri"/>
                <a:cs typeface="Calibri"/>
              </a:rPr>
              <a:t>на </a:t>
            </a:r>
            <a:r>
              <a:rPr sz="1500" dirty="0">
                <a:latin typeface="Calibri"/>
                <a:cs typeface="Calibri"/>
              </a:rPr>
              <a:t>приобщение </a:t>
            </a:r>
            <a:r>
              <a:rPr sz="1500" spc="-10" dirty="0">
                <a:latin typeface="Calibri"/>
                <a:cs typeface="Calibri"/>
              </a:rPr>
              <a:t>детей </a:t>
            </a:r>
            <a:r>
              <a:rPr sz="1500" spc="5" dirty="0">
                <a:latin typeface="Calibri"/>
                <a:cs typeface="Calibri"/>
              </a:rPr>
              <a:t>к </a:t>
            </a:r>
            <a:r>
              <a:rPr sz="1500" dirty="0">
                <a:latin typeface="Calibri"/>
                <a:cs typeface="Calibri"/>
              </a:rPr>
              <a:t>ценностям 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"Жизнь",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"Здоровье",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что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предполагает: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</a:pPr>
            <a:r>
              <a:rPr sz="1500" spc="-5" dirty="0">
                <a:latin typeface="Calibri"/>
                <a:cs typeface="Calibri"/>
              </a:rPr>
              <a:t>*</a:t>
            </a:r>
            <a:r>
              <a:rPr sz="1500" spc="5" dirty="0">
                <a:latin typeface="Calibri"/>
                <a:cs typeface="Calibri"/>
              </a:rPr>
              <a:t>вос</a:t>
            </a:r>
            <a:r>
              <a:rPr sz="1500" spc="10" dirty="0">
                <a:latin typeface="Calibri"/>
                <a:cs typeface="Calibri"/>
              </a:rPr>
              <a:t>п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spc="5" dirty="0">
                <a:latin typeface="Calibri"/>
                <a:cs typeface="Calibri"/>
              </a:rPr>
              <a:t>а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5" dirty="0">
                <a:latin typeface="Calibri"/>
                <a:cs typeface="Calibri"/>
              </a:rPr>
              <a:t>ие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с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з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5" dirty="0">
                <a:latin typeface="Calibri"/>
                <a:cs typeface="Calibri"/>
              </a:rPr>
              <a:t>а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-10" dirty="0">
                <a:latin typeface="Calibri"/>
                <a:cs typeface="Calibri"/>
              </a:rPr>
              <a:t>н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25" dirty="0">
                <a:latin typeface="Calibri"/>
                <a:cs typeface="Calibri"/>
              </a:rPr>
              <a:t>г</a:t>
            </a:r>
            <a:r>
              <a:rPr sz="1500" spc="5" dirty="0">
                <a:latin typeface="Calibri"/>
                <a:cs typeface="Calibri"/>
              </a:rPr>
              <a:t>о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15" dirty="0">
                <a:latin typeface="Calibri"/>
                <a:cs typeface="Calibri"/>
              </a:rPr>
              <a:t>т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dirty="0">
                <a:latin typeface="Calibri"/>
                <a:cs typeface="Calibri"/>
              </a:rPr>
              <a:t>ош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5" dirty="0">
                <a:latin typeface="Calibri"/>
                <a:cs typeface="Calibri"/>
              </a:rPr>
              <a:t>ия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к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ж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зн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spc="5" dirty="0">
                <a:latin typeface="Calibri"/>
                <a:cs typeface="Calibri"/>
              </a:rPr>
              <a:t>ак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</a:pPr>
            <a:r>
              <a:rPr sz="1500" spc="-5" dirty="0">
                <a:latin typeface="Calibri"/>
                <a:cs typeface="Calibri"/>
              </a:rPr>
              <a:t>основоположной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ценности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5" dirty="0">
                <a:latin typeface="Calibri"/>
                <a:cs typeface="Calibri"/>
              </a:rPr>
              <a:t> здоровью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как</a:t>
            </a:r>
            <a:endParaRPr sz="1500">
              <a:latin typeface="Calibri"/>
              <a:cs typeface="Calibri"/>
            </a:endParaRPr>
          </a:p>
          <a:p>
            <a:pPr marL="12700" marR="76200">
              <a:lnSpc>
                <a:spcPts val="1630"/>
              </a:lnSpc>
              <a:spcBef>
                <a:spcPts val="100"/>
              </a:spcBef>
            </a:pP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dirty="0">
                <a:latin typeface="Calibri"/>
                <a:cs typeface="Calibri"/>
              </a:rPr>
              <a:t>ов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к</a:t>
            </a:r>
            <a:r>
              <a:rPr sz="1500" spc="10" dirty="0">
                <a:latin typeface="Calibri"/>
                <a:cs typeface="Calibri"/>
              </a:rPr>
              <a:t>упн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15" dirty="0">
                <a:latin typeface="Calibri"/>
                <a:cs typeface="Calibri"/>
              </a:rPr>
              <a:t>с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ф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5" dirty="0">
                <a:latin typeface="Calibri"/>
                <a:cs typeface="Calibri"/>
              </a:rPr>
              <a:t>ч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2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о,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д</a:t>
            </a:r>
            <a:r>
              <a:rPr sz="1500" spc="15" dirty="0">
                <a:latin typeface="Calibri"/>
                <a:cs typeface="Calibri"/>
              </a:rPr>
              <a:t>у</a:t>
            </a:r>
            <a:r>
              <a:rPr sz="1500" spc="-30" dirty="0">
                <a:latin typeface="Calibri"/>
                <a:cs typeface="Calibri"/>
              </a:rPr>
              <a:t>х</a:t>
            </a:r>
            <a:r>
              <a:rPr sz="1500" dirty="0">
                <a:latin typeface="Calibri"/>
                <a:cs typeface="Calibri"/>
              </a:rPr>
              <a:t>ов</a:t>
            </a:r>
            <a:r>
              <a:rPr sz="1500" spc="5" dirty="0">
                <a:latin typeface="Calibri"/>
                <a:cs typeface="Calibri"/>
              </a:rPr>
              <a:t>н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25" dirty="0">
                <a:latin typeface="Calibri"/>
                <a:cs typeface="Calibri"/>
              </a:rPr>
              <a:t>г</a:t>
            </a:r>
            <a:r>
              <a:rPr sz="1500" spc="5" dirty="0">
                <a:latin typeface="Calibri"/>
                <a:cs typeface="Calibri"/>
              </a:rPr>
              <a:t>о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dirty="0">
                <a:latin typeface="Calibri"/>
                <a:cs typeface="Calibri"/>
              </a:rPr>
              <a:t>оци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10" dirty="0">
                <a:latin typeface="Calibri"/>
                <a:cs typeface="Calibri"/>
              </a:rPr>
              <a:t>ьн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2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  </a:t>
            </a:r>
            <a:r>
              <a:rPr sz="1500" spc="-5" dirty="0">
                <a:latin typeface="Calibri"/>
                <a:cs typeface="Calibri"/>
              </a:rPr>
              <a:t>благополучия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человека;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500"/>
              </a:lnSpc>
            </a:pPr>
            <a:r>
              <a:rPr sz="1500" dirty="0">
                <a:latin typeface="Calibri"/>
                <a:cs typeface="Calibri"/>
              </a:rPr>
              <a:t>*формирование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у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ребенка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возрастосообразных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</a:pPr>
            <a:r>
              <a:rPr sz="1500" spc="-5" dirty="0">
                <a:latin typeface="Calibri"/>
                <a:cs typeface="Calibri"/>
              </a:rPr>
              <a:t>представлений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знаний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в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области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физической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</a:pPr>
            <a:r>
              <a:rPr sz="1500" spc="5" dirty="0">
                <a:latin typeface="Calibri"/>
                <a:cs typeface="Calibri"/>
              </a:rPr>
              <a:t>к</a:t>
            </a:r>
            <a:r>
              <a:rPr sz="1500" spc="-4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-35" dirty="0">
                <a:latin typeface="Calibri"/>
                <a:cs typeface="Calibri"/>
              </a:rPr>
              <a:t>ь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spc="15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20" dirty="0">
                <a:latin typeface="Calibri"/>
                <a:cs typeface="Calibri"/>
              </a:rPr>
              <a:t>ы</a:t>
            </a:r>
            <a:r>
              <a:rPr sz="1500" dirty="0">
                <a:latin typeface="Calibri"/>
                <a:cs typeface="Calibri"/>
              </a:rPr>
              <a:t>,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з</a:t>
            </a:r>
            <a:r>
              <a:rPr sz="1500" spc="-25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оро</a:t>
            </a:r>
            <a:r>
              <a:rPr sz="1500" spc="-5" dirty="0">
                <a:latin typeface="Calibri"/>
                <a:cs typeface="Calibri"/>
              </a:rPr>
              <a:t>в</a:t>
            </a:r>
            <a:r>
              <a:rPr sz="1500" spc="15" dirty="0">
                <a:latin typeface="Calibri"/>
                <a:cs typeface="Calibri"/>
              </a:rPr>
              <a:t>ь</a:t>
            </a:r>
            <a:r>
              <a:rPr sz="1500" spc="5" dirty="0">
                <a:latin typeface="Calibri"/>
                <a:cs typeface="Calibri"/>
              </a:rPr>
              <a:t>я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б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dirty="0">
                <a:latin typeface="Calibri"/>
                <a:cs typeface="Calibri"/>
              </a:rPr>
              <a:t>опа</a:t>
            </a:r>
            <a:r>
              <a:rPr sz="1500" spc="10" dirty="0">
                <a:latin typeface="Calibri"/>
                <a:cs typeface="Calibri"/>
              </a:rPr>
              <a:t>сн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25" dirty="0">
                <a:latin typeface="Calibri"/>
                <a:cs typeface="Calibri"/>
              </a:rPr>
              <a:t>г</a:t>
            </a:r>
            <a:r>
              <a:rPr sz="1500" spc="5" dirty="0">
                <a:latin typeface="Calibri"/>
                <a:cs typeface="Calibri"/>
              </a:rPr>
              <a:t>о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10" dirty="0">
                <a:latin typeface="Calibri"/>
                <a:cs typeface="Calibri"/>
              </a:rPr>
              <a:t>б</a:t>
            </a:r>
            <a:r>
              <a:rPr sz="1500" dirty="0">
                <a:latin typeface="Calibri"/>
                <a:cs typeface="Calibri"/>
              </a:rPr>
              <a:t>ра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5" dirty="0">
                <a:latin typeface="Calibri"/>
                <a:cs typeface="Calibri"/>
              </a:rPr>
              <a:t>а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ж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зн</a:t>
            </a:r>
            <a:r>
              <a:rPr sz="1500" dirty="0">
                <a:latin typeface="Calibri"/>
                <a:cs typeface="Calibri"/>
              </a:rPr>
              <a:t>и;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</a:pPr>
            <a:r>
              <a:rPr sz="1500" dirty="0">
                <a:latin typeface="Calibri"/>
                <a:cs typeface="Calibri"/>
              </a:rPr>
              <a:t>*становление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эмоционально-ценностного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отношения</a:t>
            </a:r>
            <a:endParaRPr sz="1500">
              <a:latin typeface="Calibri"/>
              <a:cs typeface="Calibri"/>
            </a:endParaRPr>
          </a:p>
          <a:p>
            <a:pPr marL="12700" marR="473709">
              <a:lnSpc>
                <a:spcPct val="90000"/>
              </a:lnSpc>
              <a:spcBef>
                <a:spcPts val="85"/>
              </a:spcBef>
            </a:pPr>
            <a:r>
              <a:rPr sz="1500" spc="5" dirty="0">
                <a:latin typeface="Calibri"/>
                <a:cs typeface="Calibri"/>
              </a:rPr>
              <a:t>к </a:t>
            </a:r>
            <a:r>
              <a:rPr sz="1500" spc="-5" dirty="0">
                <a:latin typeface="Calibri"/>
                <a:cs typeface="Calibri"/>
              </a:rPr>
              <a:t>здоровому </a:t>
            </a:r>
            <a:r>
              <a:rPr sz="1500" spc="5" dirty="0">
                <a:latin typeface="Calibri"/>
                <a:cs typeface="Calibri"/>
              </a:rPr>
              <a:t>образу жизни, физическим 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упражнениям, </a:t>
            </a:r>
            <a:r>
              <a:rPr sz="1500" spc="-5" dirty="0">
                <a:latin typeface="Calibri"/>
                <a:cs typeface="Calibri"/>
              </a:rPr>
              <a:t>подвижным </a:t>
            </a:r>
            <a:r>
              <a:rPr sz="1500" dirty="0">
                <a:latin typeface="Calibri"/>
                <a:cs typeface="Calibri"/>
              </a:rPr>
              <a:t>играм, закаливанию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орга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-10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а,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гиги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5" dirty="0">
                <a:latin typeface="Calibri"/>
                <a:cs typeface="Calibri"/>
              </a:rPr>
              <a:t>ч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spc="5" dirty="0">
                <a:latin typeface="Calibri"/>
                <a:cs typeface="Calibri"/>
              </a:rPr>
              <a:t>ким</a:t>
            </a:r>
            <a:r>
              <a:rPr sz="1500" spc="-9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dirty="0">
                <a:latin typeface="Calibri"/>
                <a:cs typeface="Calibri"/>
              </a:rPr>
              <a:t>ор</a:t>
            </a:r>
            <a:r>
              <a:rPr sz="1500" spc="10" dirty="0">
                <a:latin typeface="Calibri"/>
                <a:cs typeface="Calibri"/>
              </a:rPr>
              <a:t>м</a:t>
            </a:r>
            <a:r>
              <a:rPr sz="1500" spc="5" dirty="0">
                <a:latin typeface="Calibri"/>
                <a:cs typeface="Calibri"/>
              </a:rPr>
              <a:t>ам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п</a:t>
            </a:r>
            <a:r>
              <a:rPr sz="1500" dirty="0">
                <a:latin typeface="Calibri"/>
                <a:cs typeface="Calibri"/>
              </a:rPr>
              <a:t>равил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spc="1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;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540"/>
              </a:lnSpc>
            </a:pPr>
            <a:r>
              <a:rPr sz="1500" spc="5" dirty="0">
                <a:latin typeface="Calibri"/>
                <a:cs typeface="Calibri"/>
              </a:rPr>
              <a:t>*воспитание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активности,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самостоятельности,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</a:pPr>
            <a:r>
              <a:rPr sz="1500" dirty="0">
                <a:latin typeface="Calibri"/>
                <a:cs typeface="Calibri"/>
              </a:rPr>
              <a:t>самоуважения,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</a:pPr>
            <a:r>
              <a:rPr sz="1500" spc="-5" dirty="0">
                <a:latin typeface="Calibri"/>
                <a:cs typeface="Calibri"/>
              </a:rPr>
              <a:t>*коммуникабельности,</a:t>
            </a:r>
            <a:r>
              <a:rPr sz="1500" spc="-9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уверенности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других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</a:pPr>
            <a:r>
              <a:rPr sz="1500" dirty="0">
                <a:latin typeface="Calibri"/>
                <a:cs typeface="Calibri"/>
              </a:rPr>
              <a:t>личностных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качеств;</a:t>
            </a:r>
            <a:endParaRPr sz="1500">
              <a:latin typeface="Calibri"/>
              <a:cs typeface="Calibri"/>
            </a:endParaRPr>
          </a:p>
          <a:p>
            <a:pPr marL="12700" marR="59690">
              <a:lnSpc>
                <a:spcPct val="900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*приобщение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детей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к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ценностям,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нормам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знаниям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ф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5" dirty="0">
                <a:latin typeface="Calibri"/>
                <a:cs typeface="Calibri"/>
              </a:rPr>
              <a:t>ч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й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к</a:t>
            </a:r>
            <a:r>
              <a:rPr sz="1500" spc="-4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-35" dirty="0">
                <a:latin typeface="Calibri"/>
                <a:cs typeface="Calibri"/>
              </a:rPr>
              <a:t>ь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spc="15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5" dirty="0">
                <a:latin typeface="Calibri"/>
                <a:cs typeface="Calibri"/>
              </a:rPr>
              <a:t>ы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в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ц</a:t>
            </a:r>
            <a:r>
              <a:rPr sz="1500" spc="-2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5" dirty="0">
                <a:latin typeface="Calibri"/>
                <a:cs typeface="Calibri"/>
              </a:rPr>
              <a:t>ях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их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ф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5" dirty="0">
                <a:latin typeface="Calibri"/>
                <a:cs typeface="Calibri"/>
              </a:rPr>
              <a:t>ч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2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  развития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саморазвития;</a:t>
            </a:r>
            <a:endParaRPr sz="1500">
              <a:latin typeface="Calibri"/>
              <a:cs typeface="Calibri"/>
            </a:endParaRPr>
          </a:p>
          <a:p>
            <a:pPr marL="12700" marR="159385">
              <a:lnSpc>
                <a:spcPts val="1630"/>
              </a:lnSpc>
              <a:spcBef>
                <a:spcPts val="5"/>
              </a:spcBef>
            </a:pPr>
            <a:r>
              <a:rPr sz="1500" dirty="0">
                <a:latin typeface="Calibri"/>
                <a:cs typeface="Calibri"/>
              </a:rPr>
              <a:t>*формирование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у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ребенка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основных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гигиенических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навыков,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представлений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о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здоровом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образе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жизни.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5904" y="322834"/>
            <a:ext cx="3289935" cy="1162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6854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Система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здоровьесбережения</a:t>
            </a:r>
            <a:endParaRPr sz="1800">
              <a:latin typeface="Calibri"/>
              <a:cs typeface="Calibri"/>
            </a:endParaRPr>
          </a:p>
          <a:p>
            <a:pPr marR="233679" algn="ctr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детском </a:t>
            </a:r>
            <a:r>
              <a:rPr sz="1800" b="1" spc="-10" dirty="0">
                <a:latin typeface="Calibri"/>
                <a:cs typeface="Calibri"/>
              </a:rPr>
              <a:t>саду</a:t>
            </a:r>
            <a:endParaRPr sz="1800">
              <a:latin typeface="Calibri"/>
              <a:cs typeface="Calibri"/>
            </a:endParaRPr>
          </a:p>
          <a:p>
            <a:pPr marL="103505" indent="-89535">
              <a:lnSpc>
                <a:spcPts val="1620"/>
              </a:lnSpc>
              <a:spcBef>
                <a:spcPts val="1380"/>
              </a:spcBef>
              <a:buSzPct val="93333"/>
              <a:buFont typeface="Wingdings"/>
              <a:buChar char=""/>
              <a:tabLst>
                <a:tab pos="104139" algn="l"/>
              </a:tabLst>
            </a:pPr>
            <a:r>
              <a:rPr sz="1500" spc="-5" dirty="0">
                <a:latin typeface="Calibri"/>
                <a:cs typeface="Calibri"/>
              </a:rPr>
              <a:t>Комплекс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закаливающих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мероприятий</a:t>
            </a:r>
            <a:endParaRPr sz="1500">
              <a:latin typeface="Calibri"/>
              <a:cs typeface="Calibri"/>
            </a:endParaRPr>
          </a:p>
          <a:p>
            <a:pPr marL="103505" indent="-89535">
              <a:lnSpc>
                <a:spcPts val="1620"/>
              </a:lnSpc>
              <a:buSzPct val="93333"/>
              <a:buFont typeface="Wingdings"/>
              <a:buChar char=""/>
              <a:tabLst>
                <a:tab pos="104139" algn="l"/>
              </a:tabLst>
            </a:pPr>
            <a:r>
              <a:rPr sz="1500" spc="5" dirty="0">
                <a:latin typeface="Calibri"/>
                <a:cs typeface="Calibri"/>
              </a:rPr>
              <a:t>О</a:t>
            </a:r>
            <a:r>
              <a:rPr sz="1500" spc="10" dirty="0">
                <a:latin typeface="Calibri"/>
                <a:cs typeface="Calibri"/>
              </a:rPr>
              <a:t>б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-5" dirty="0">
                <a:latin typeface="Calibri"/>
                <a:cs typeface="Calibri"/>
              </a:rPr>
              <a:t>ова</a:t>
            </a:r>
            <a:r>
              <a:rPr sz="1500" spc="-30" dirty="0">
                <a:latin typeface="Calibri"/>
                <a:cs typeface="Calibri"/>
              </a:rPr>
              <a:t>те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-20" dirty="0">
                <a:latin typeface="Calibri"/>
                <a:cs typeface="Calibri"/>
              </a:rPr>
              <a:t>ь</a:t>
            </a:r>
            <a:r>
              <a:rPr sz="1500" spc="-15" dirty="0">
                <a:latin typeface="Calibri"/>
                <a:cs typeface="Calibri"/>
              </a:rPr>
              <a:t>н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spc="5" dirty="0">
                <a:latin typeface="Calibri"/>
                <a:cs typeface="Calibri"/>
              </a:rPr>
              <a:t>я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д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я</a:t>
            </a:r>
            <a:r>
              <a:rPr sz="1500" spc="-30" dirty="0">
                <a:latin typeface="Calibri"/>
                <a:cs typeface="Calibri"/>
              </a:rPr>
              <a:t>те</a:t>
            </a:r>
            <a:r>
              <a:rPr sz="1500" dirty="0">
                <a:latin typeface="Calibri"/>
                <a:cs typeface="Calibri"/>
              </a:rPr>
              <a:t>ль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spc="5" dirty="0">
                <a:latin typeface="Calibri"/>
                <a:cs typeface="Calibri"/>
              </a:rPr>
              <a:t>ь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по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8317" y="1411046"/>
            <a:ext cx="3322954" cy="236093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15"/>
              </a:spcBef>
            </a:pP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10" dirty="0">
                <a:latin typeface="Calibri"/>
                <a:cs typeface="Calibri"/>
              </a:rPr>
              <a:t>б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-5" dirty="0">
                <a:latin typeface="Calibri"/>
                <a:cs typeface="Calibri"/>
              </a:rPr>
              <a:t>ова</a:t>
            </a:r>
            <a:r>
              <a:rPr sz="1500" spc="-30" dirty="0">
                <a:latin typeface="Calibri"/>
                <a:cs typeface="Calibri"/>
              </a:rPr>
              <a:t>те</a:t>
            </a:r>
            <a:r>
              <a:rPr sz="1500" dirty="0">
                <a:latin typeface="Calibri"/>
                <a:cs typeface="Calibri"/>
              </a:rPr>
              <a:t>ль</a:t>
            </a:r>
            <a:r>
              <a:rPr sz="1500" spc="-10" dirty="0">
                <a:latin typeface="Calibri"/>
                <a:cs typeface="Calibri"/>
              </a:rPr>
              <a:t>н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й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-10" dirty="0">
                <a:latin typeface="Calibri"/>
                <a:cs typeface="Calibri"/>
              </a:rPr>
              <a:t>б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«</a:t>
            </a:r>
            <a:r>
              <a:rPr sz="1500" dirty="0">
                <a:latin typeface="Calibri"/>
                <a:cs typeface="Calibri"/>
              </a:rPr>
              <a:t>Фи</a:t>
            </a:r>
            <a:r>
              <a:rPr sz="1500" spc="5" dirty="0">
                <a:latin typeface="Calibri"/>
                <a:cs typeface="Calibri"/>
              </a:rPr>
              <a:t>зи</a:t>
            </a:r>
            <a:r>
              <a:rPr sz="1500" spc="10" dirty="0">
                <a:latin typeface="Calibri"/>
                <a:cs typeface="Calibri"/>
              </a:rPr>
              <a:t>ч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spc="5" dirty="0">
                <a:latin typeface="Calibri"/>
                <a:cs typeface="Calibri"/>
              </a:rPr>
              <a:t>я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40"/>
              </a:lnSpc>
            </a:pPr>
            <a:r>
              <a:rPr sz="1500" spc="-15" dirty="0">
                <a:latin typeface="Calibri"/>
                <a:cs typeface="Calibri"/>
              </a:rPr>
              <a:t>культура»</a:t>
            </a:r>
            <a:endParaRPr sz="1500">
              <a:latin typeface="Calibri"/>
              <a:cs typeface="Calibri"/>
            </a:endParaRPr>
          </a:p>
          <a:p>
            <a:pPr marL="100965" indent="-88900">
              <a:lnSpc>
                <a:spcPts val="1440"/>
              </a:lnSpc>
              <a:buSzPct val="93333"/>
              <a:buFont typeface="Wingdings"/>
              <a:buChar char=""/>
              <a:tabLst>
                <a:tab pos="101600" algn="l"/>
              </a:tabLst>
            </a:pPr>
            <a:r>
              <a:rPr sz="1500" spc="10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п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м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5" dirty="0">
                <a:latin typeface="Calibri"/>
                <a:cs typeface="Calibri"/>
              </a:rPr>
              <a:t>а</a:t>
            </a:r>
            <a:r>
              <a:rPr sz="1500" spc="-30" dirty="0">
                <a:latin typeface="Calibri"/>
                <a:cs typeface="Calibri"/>
              </a:rPr>
              <a:t>ц</a:t>
            </a:r>
            <a:r>
              <a:rPr sz="1500" spc="5" dirty="0">
                <a:latin typeface="Calibri"/>
                <a:cs typeface="Calibri"/>
              </a:rPr>
              <a:t>ия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д</a:t>
            </a:r>
            <a:r>
              <a:rPr sz="1500" spc="-5" dirty="0">
                <a:latin typeface="Calibri"/>
                <a:cs typeface="Calibri"/>
              </a:rPr>
              <a:t>в</a:t>
            </a:r>
            <a:r>
              <a:rPr sz="1500" spc="5" dirty="0">
                <a:latin typeface="Calibri"/>
                <a:cs typeface="Calibri"/>
              </a:rPr>
              <a:t>ига</a:t>
            </a:r>
            <a:r>
              <a:rPr sz="1500" spc="-30" dirty="0">
                <a:latin typeface="Calibri"/>
                <a:cs typeface="Calibri"/>
              </a:rPr>
              <a:t>те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5" dirty="0">
                <a:latin typeface="Calibri"/>
                <a:cs typeface="Calibri"/>
              </a:rPr>
              <a:t>ь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-45" dirty="0">
                <a:latin typeface="Calibri"/>
                <a:cs typeface="Calibri"/>
              </a:rPr>
              <a:t>г</a:t>
            </a:r>
            <a:r>
              <a:rPr sz="1500" spc="5" dirty="0">
                <a:latin typeface="Calibri"/>
                <a:cs typeface="Calibri"/>
              </a:rPr>
              <a:t>о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35" dirty="0">
                <a:latin typeface="Calibri"/>
                <a:cs typeface="Calibri"/>
              </a:rPr>
              <a:t>е</a:t>
            </a:r>
            <a:r>
              <a:rPr sz="1500" spc="-5" dirty="0">
                <a:latin typeface="Calibri"/>
                <a:cs typeface="Calibri"/>
              </a:rPr>
              <a:t>ж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м</a:t>
            </a:r>
            <a:r>
              <a:rPr sz="1500" spc="5" dirty="0">
                <a:latin typeface="Calibri"/>
                <a:cs typeface="Calibri"/>
              </a:rPr>
              <a:t>а</a:t>
            </a:r>
            <a:endParaRPr sz="1500">
              <a:latin typeface="Calibri"/>
              <a:cs typeface="Calibri"/>
            </a:endParaRPr>
          </a:p>
          <a:p>
            <a:pPr marL="100965" indent="-88900">
              <a:lnSpc>
                <a:spcPts val="1440"/>
              </a:lnSpc>
              <a:buSzPct val="93333"/>
              <a:buFont typeface="Wingdings"/>
              <a:buChar char=""/>
              <a:tabLst>
                <a:tab pos="101600" algn="l"/>
              </a:tabLst>
            </a:pPr>
            <a:r>
              <a:rPr sz="1500" spc="5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ргани</a:t>
            </a:r>
            <a:r>
              <a:rPr sz="1500" spc="5" dirty="0">
                <a:latin typeface="Calibri"/>
                <a:cs typeface="Calibri"/>
              </a:rPr>
              <a:t>з</a:t>
            </a:r>
            <a:r>
              <a:rPr sz="1500" spc="-25" dirty="0">
                <a:latin typeface="Calibri"/>
                <a:cs typeface="Calibri"/>
              </a:rPr>
              <a:t>а</a:t>
            </a:r>
            <a:r>
              <a:rPr sz="1500" dirty="0">
                <a:latin typeface="Calibri"/>
                <a:cs typeface="Calibri"/>
              </a:rPr>
              <a:t>ц</a:t>
            </a:r>
            <a:r>
              <a:rPr sz="1500" spc="5" dirty="0">
                <a:latin typeface="Calibri"/>
                <a:cs typeface="Calibri"/>
              </a:rPr>
              <a:t>ия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dirty="0">
                <a:latin typeface="Calibri"/>
                <a:cs typeface="Calibri"/>
              </a:rPr>
              <a:t>ц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dirty="0">
                <a:latin typeface="Calibri"/>
                <a:cs typeface="Calibri"/>
              </a:rPr>
              <a:t>ль</a:t>
            </a:r>
            <a:r>
              <a:rPr sz="1500" spc="-10" dirty="0">
                <a:latin typeface="Calibri"/>
                <a:cs typeface="Calibri"/>
              </a:rPr>
              <a:t>н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-40" dirty="0">
                <a:latin typeface="Calibri"/>
                <a:cs typeface="Calibri"/>
              </a:rPr>
              <a:t>г</a:t>
            </a:r>
            <a:r>
              <a:rPr sz="1500" spc="5" dirty="0">
                <a:latin typeface="Calibri"/>
                <a:cs typeface="Calibri"/>
              </a:rPr>
              <a:t>о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пи</a:t>
            </a:r>
            <a:r>
              <a:rPr sz="1500" spc="-5" dirty="0">
                <a:latin typeface="Calibri"/>
                <a:cs typeface="Calibri"/>
              </a:rPr>
              <a:t>та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5" dirty="0">
                <a:latin typeface="Calibri"/>
                <a:cs typeface="Calibri"/>
              </a:rPr>
              <a:t>ия</a:t>
            </a:r>
            <a:endParaRPr sz="1500">
              <a:latin typeface="Calibri"/>
              <a:cs typeface="Calibri"/>
            </a:endParaRPr>
          </a:p>
          <a:p>
            <a:pPr marL="12700" marR="233045">
              <a:lnSpc>
                <a:spcPct val="80000"/>
              </a:lnSpc>
              <a:spcBef>
                <a:spcPts val="180"/>
              </a:spcBef>
              <a:buSzPct val="93333"/>
              <a:buFont typeface="Wingdings"/>
              <a:buChar char=""/>
              <a:tabLst>
                <a:tab pos="144145" algn="l"/>
              </a:tabLst>
            </a:pPr>
            <a:r>
              <a:rPr sz="1500" spc="-5" dirty="0">
                <a:latin typeface="Calibri"/>
                <a:cs typeface="Calibri"/>
              </a:rPr>
              <a:t>Медико-профилактическая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работа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с </a:t>
            </a:r>
            <a:r>
              <a:rPr sz="1500" spc="-3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детьми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родителями</a:t>
            </a:r>
            <a:endParaRPr sz="1500">
              <a:latin typeface="Calibri"/>
              <a:cs typeface="Calibri"/>
            </a:endParaRPr>
          </a:p>
          <a:p>
            <a:pPr marL="12700" marR="90805">
              <a:lnSpc>
                <a:spcPts val="1800"/>
              </a:lnSpc>
              <a:spcBef>
                <a:spcPts val="35"/>
              </a:spcBef>
              <a:buSzPct val="93333"/>
              <a:buFont typeface="Wingdings"/>
              <a:buChar char=""/>
              <a:tabLst>
                <a:tab pos="101600" algn="l"/>
              </a:tabLst>
            </a:pPr>
            <a:r>
              <a:rPr sz="1500" spc="-10" dirty="0">
                <a:latin typeface="Calibri"/>
                <a:cs typeface="Calibri"/>
              </a:rPr>
              <a:t>Соблюдение </a:t>
            </a:r>
            <a:r>
              <a:rPr sz="1500" dirty="0">
                <a:latin typeface="Calibri"/>
                <a:cs typeface="Calibri"/>
              </a:rPr>
              <a:t>требований </a:t>
            </a:r>
            <a:r>
              <a:rPr sz="1500" spc="5" dirty="0">
                <a:latin typeface="Calibri"/>
                <a:cs typeface="Calibri"/>
              </a:rPr>
              <a:t>СанПиН к 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рга</a:t>
            </a:r>
            <a:r>
              <a:rPr sz="1500" spc="5" dirty="0">
                <a:latin typeface="Calibri"/>
                <a:cs typeface="Calibri"/>
              </a:rPr>
              <a:t>ни</a:t>
            </a:r>
            <a:r>
              <a:rPr sz="1500" spc="10" dirty="0">
                <a:latin typeface="Calibri"/>
                <a:cs typeface="Calibri"/>
              </a:rPr>
              <a:t>з</a:t>
            </a:r>
            <a:r>
              <a:rPr sz="1500" spc="5" dirty="0">
                <a:latin typeface="Calibri"/>
                <a:cs typeface="Calibri"/>
              </a:rPr>
              <a:t>а</a:t>
            </a:r>
            <a:r>
              <a:rPr sz="1500" spc="-5" dirty="0">
                <a:latin typeface="Calibri"/>
                <a:cs typeface="Calibri"/>
              </a:rPr>
              <a:t>ц</a:t>
            </a:r>
            <a:r>
              <a:rPr sz="1500" spc="5" dirty="0">
                <a:latin typeface="Calibri"/>
                <a:cs typeface="Calibri"/>
              </a:rPr>
              <a:t>ии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п</a:t>
            </a:r>
            <a:r>
              <a:rPr sz="1500" spc="-2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д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spc="-45" dirty="0">
                <a:latin typeface="Calibri"/>
                <a:cs typeface="Calibri"/>
              </a:rPr>
              <a:t>г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г</a:t>
            </a:r>
            <a:r>
              <a:rPr sz="1500" spc="-20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ч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-10" dirty="0">
                <a:latin typeface="Calibri"/>
                <a:cs typeface="Calibri"/>
              </a:rPr>
              <a:t>с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-20" dirty="0">
                <a:latin typeface="Calibri"/>
                <a:cs typeface="Calibri"/>
              </a:rPr>
              <a:t>г</a:t>
            </a:r>
            <a:r>
              <a:rPr sz="1500" spc="5" dirty="0">
                <a:latin typeface="Calibri"/>
                <a:cs typeface="Calibri"/>
              </a:rPr>
              <a:t>о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про</a:t>
            </a:r>
            <a:r>
              <a:rPr sz="1500" spc="-25" dirty="0">
                <a:latin typeface="Calibri"/>
                <a:cs typeface="Calibri"/>
              </a:rPr>
              <a:t>ц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сс</a:t>
            </a:r>
            <a:r>
              <a:rPr sz="1500" spc="5" dirty="0">
                <a:latin typeface="Calibri"/>
                <a:cs typeface="Calibri"/>
              </a:rPr>
              <a:t>а</a:t>
            </a:r>
            <a:endParaRPr sz="1500">
              <a:latin typeface="Calibri"/>
              <a:cs typeface="Calibri"/>
            </a:endParaRPr>
          </a:p>
          <a:p>
            <a:pPr marL="100965" indent="-88900">
              <a:lnSpc>
                <a:spcPts val="1225"/>
              </a:lnSpc>
              <a:buSzPct val="93333"/>
              <a:buFont typeface="Wingdings"/>
              <a:buChar char=""/>
              <a:tabLst>
                <a:tab pos="101600" algn="l"/>
              </a:tabLst>
            </a:pPr>
            <a:r>
              <a:rPr sz="1500" spc="-5" dirty="0">
                <a:latin typeface="Calibri"/>
                <a:cs typeface="Calibri"/>
              </a:rPr>
              <a:t>Комплекс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мероприятий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по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сохранению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40"/>
              </a:lnSpc>
            </a:pPr>
            <a:r>
              <a:rPr sz="1500" dirty="0">
                <a:latin typeface="Calibri"/>
                <a:cs typeface="Calibri"/>
              </a:rPr>
              <a:t>физического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психологического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40"/>
              </a:lnSpc>
            </a:pPr>
            <a:r>
              <a:rPr sz="1500" spc="-5" dirty="0">
                <a:latin typeface="Calibri"/>
                <a:cs typeface="Calibri"/>
              </a:rPr>
              <a:t>здоровья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воспитанников.</a:t>
            </a:r>
            <a:endParaRPr sz="1500">
              <a:latin typeface="Calibri"/>
              <a:cs typeface="Calibri"/>
            </a:endParaRPr>
          </a:p>
          <a:p>
            <a:pPr marL="100965" indent="-88900">
              <a:lnSpc>
                <a:spcPts val="1620"/>
              </a:lnSpc>
              <a:buSzPct val="93333"/>
              <a:buFont typeface="Wingdings"/>
              <a:buChar char=""/>
              <a:tabLst>
                <a:tab pos="101600" algn="l"/>
              </a:tabLst>
            </a:pPr>
            <a:r>
              <a:rPr sz="1500" spc="10" dirty="0">
                <a:latin typeface="Calibri"/>
                <a:cs typeface="Calibri"/>
              </a:rPr>
              <a:t>Обу</a:t>
            </a:r>
            <a:r>
              <a:rPr sz="1500" spc="-10" dirty="0">
                <a:latin typeface="Calibri"/>
                <a:cs typeface="Calibri"/>
              </a:rPr>
              <a:t>ч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5" dirty="0">
                <a:latin typeface="Calibri"/>
                <a:cs typeface="Calibri"/>
              </a:rPr>
              <a:t>ие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пла</a:t>
            </a:r>
            <a:r>
              <a:rPr sz="1500" spc="-5" dirty="0">
                <a:latin typeface="Calibri"/>
                <a:cs typeface="Calibri"/>
              </a:rPr>
              <a:t>в</a:t>
            </a:r>
            <a:r>
              <a:rPr sz="1500" spc="5" dirty="0">
                <a:latin typeface="Calibri"/>
                <a:cs typeface="Calibri"/>
              </a:rPr>
              <a:t>анию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6509" y="3882008"/>
            <a:ext cx="1147445" cy="484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1445" marR="5080" indent="-119380">
              <a:lnSpc>
                <a:spcPct val="100000"/>
              </a:lnSpc>
              <a:spcBef>
                <a:spcPts val="110"/>
              </a:spcBef>
              <a:tabLst>
                <a:tab pos="353695" algn="l"/>
                <a:tab pos="1052195" algn="l"/>
              </a:tabLst>
            </a:pPr>
            <a:r>
              <a:rPr sz="1500" b="1" spc="-30" dirty="0">
                <a:latin typeface="Calibri"/>
                <a:cs typeface="Calibri"/>
              </a:rPr>
              <a:t>с</a:t>
            </a:r>
            <a:r>
              <a:rPr sz="1500" b="1" spc="-10" dirty="0">
                <a:latin typeface="Calibri"/>
                <a:cs typeface="Calibri"/>
              </a:rPr>
              <a:t>б</a:t>
            </a:r>
            <a:r>
              <a:rPr sz="1500" b="1" spc="10" dirty="0">
                <a:latin typeface="Calibri"/>
                <a:cs typeface="Calibri"/>
              </a:rPr>
              <a:t>е</a:t>
            </a:r>
            <a:r>
              <a:rPr sz="1500" b="1" spc="-15" dirty="0">
                <a:latin typeface="Calibri"/>
                <a:cs typeface="Calibri"/>
              </a:rPr>
              <a:t>р</a:t>
            </a:r>
            <a:r>
              <a:rPr sz="1500" b="1" spc="10" dirty="0">
                <a:latin typeface="Calibri"/>
                <a:cs typeface="Calibri"/>
              </a:rPr>
              <a:t>е</a:t>
            </a:r>
            <a:r>
              <a:rPr sz="1500" b="1" spc="-10" dirty="0">
                <a:latin typeface="Calibri"/>
                <a:cs typeface="Calibri"/>
              </a:rPr>
              <a:t>г</a:t>
            </a:r>
            <a:r>
              <a:rPr sz="1500" b="1" spc="5" dirty="0">
                <a:latin typeface="Calibri"/>
                <a:cs typeface="Calibri"/>
              </a:rPr>
              <a:t>а</a:t>
            </a:r>
            <a:r>
              <a:rPr sz="1500" b="1" spc="-35" dirty="0">
                <a:latin typeface="Calibri"/>
                <a:cs typeface="Calibri"/>
              </a:rPr>
              <a:t>ю</a:t>
            </a:r>
            <a:r>
              <a:rPr sz="1500" b="1" spc="10" dirty="0">
                <a:latin typeface="Calibri"/>
                <a:cs typeface="Calibri"/>
              </a:rPr>
              <a:t>щ</a:t>
            </a:r>
            <a:r>
              <a:rPr sz="1500" b="1" dirty="0">
                <a:latin typeface="Calibri"/>
                <a:cs typeface="Calibri"/>
              </a:rPr>
              <a:t>их  в	</a:t>
            </a:r>
            <a:r>
              <a:rPr sz="1500" b="1" spc="-15" dirty="0">
                <a:latin typeface="Calibri"/>
                <a:cs typeface="Calibri"/>
              </a:rPr>
              <a:t>р</a:t>
            </a:r>
            <a:r>
              <a:rPr sz="1500" b="1" spc="5" dirty="0">
                <a:latin typeface="Calibri"/>
                <a:cs typeface="Calibri"/>
              </a:rPr>
              <a:t>а</a:t>
            </a:r>
            <a:r>
              <a:rPr sz="1500" b="1" spc="-10" dirty="0">
                <a:latin typeface="Calibri"/>
                <a:cs typeface="Calibri"/>
              </a:rPr>
              <a:t>б</a:t>
            </a:r>
            <a:r>
              <a:rPr sz="1500" b="1" spc="-20" dirty="0">
                <a:latin typeface="Calibri"/>
                <a:cs typeface="Calibri"/>
              </a:rPr>
              <a:t>о</a:t>
            </a:r>
            <a:r>
              <a:rPr sz="1500" b="1" spc="-15" dirty="0">
                <a:latin typeface="Calibri"/>
                <a:cs typeface="Calibri"/>
              </a:rPr>
              <a:t>т</a:t>
            </a:r>
            <a:r>
              <a:rPr sz="1500" b="1" spc="5" dirty="0">
                <a:latin typeface="Calibri"/>
                <a:cs typeface="Calibri"/>
              </a:rPr>
              <a:t>е</a:t>
            </a:r>
            <a:r>
              <a:rPr sz="1500" b="1" dirty="0">
                <a:latin typeface="Calibri"/>
                <a:cs typeface="Calibri"/>
              </a:rPr>
              <a:t>	</a:t>
            </a:r>
            <a:r>
              <a:rPr sz="1500" b="1" spc="5" dirty="0">
                <a:latin typeface="Calibri"/>
                <a:cs typeface="Calibri"/>
              </a:rPr>
              <a:t>с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5716" y="3882008"/>
            <a:ext cx="2292985" cy="713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  <a:tabLst>
                <a:tab pos="991235" algn="l"/>
              </a:tabLst>
            </a:pPr>
            <a:r>
              <a:rPr sz="1500" b="1" spc="5" dirty="0">
                <a:latin typeface="Calibri"/>
                <a:cs typeface="Calibri"/>
              </a:rPr>
              <a:t>Виды	</a:t>
            </a:r>
            <a:r>
              <a:rPr sz="1500" b="1" spc="-5" dirty="0">
                <a:latin typeface="Calibri"/>
                <a:cs typeface="Calibri"/>
              </a:rPr>
              <a:t>здоровье 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технологий</a:t>
            </a:r>
            <a:r>
              <a:rPr sz="1500" b="1" spc="30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применяемых </a:t>
            </a:r>
            <a:r>
              <a:rPr sz="1500" b="1" spc="-3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детьми: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5716" y="5025085"/>
            <a:ext cx="2278380" cy="2565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83845" algn="l"/>
                <a:tab pos="1445260" algn="l"/>
              </a:tabLst>
            </a:pPr>
            <a:r>
              <a:rPr sz="1500" b="1" spc="5" dirty="0">
                <a:latin typeface="Calibri"/>
                <a:cs typeface="Calibri"/>
              </a:rPr>
              <a:t>*	</a:t>
            </a:r>
            <a:r>
              <a:rPr sz="1500" spc="-5" dirty="0">
                <a:latin typeface="Calibri"/>
                <a:cs typeface="Calibri"/>
              </a:rPr>
              <a:t>релаксация,	</a:t>
            </a:r>
            <a:r>
              <a:rPr sz="1500" spc="-10" dirty="0">
                <a:latin typeface="Calibri"/>
                <a:cs typeface="Calibri"/>
              </a:rPr>
              <a:t>бодрящая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5716" y="5254244"/>
            <a:ext cx="224790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262380" algn="l"/>
              </a:tabLst>
            </a:pPr>
            <a:r>
              <a:rPr sz="1500" dirty="0">
                <a:latin typeface="Calibri"/>
                <a:cs typeface="Calibri"/>
              </a:rPr>
              <a:t>дых</a:t>
            </a:r>
            <a:r>
              <a:rPr sz="1500" spc="5" dirty="0">
                <a:latin typeface="Calibri"/>
                <a:cs typeface="Calibri"/>
              </a:rPr>
              <a:t>а</a:t>
            </a:r>
            <a:r>
              <a:rPr sz="1500" spc="-35" dirty="0">
                <a:latin typeface="Calibri"/>
                <a:cs typeface="Calibri"/>
              </a:rPr>
              <a:t>т</a:t>
            </a:r>
            <a:r>
              <a:rPr sz="1500" spc="-2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-10" dirty="0">
                <a:latin typeface="Calibri"/>
                <a:cs typeface="Calibri"/>
              </a:rPr>
              <a:t>ь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-25" dirty="0">
                <a:latin typeface="Calibri"/>
                <a:cs typeface="Calibri"/>
              </a:rPr>
              <a:t>а</a:t>
            </a:r>
            <a:r>
              <a:rPr sz="1500" spc="5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	</a:t>
            </a:r>
            <a:r>
              <a:rPr sz="1500" spc="-20" dirty="0">
                <a:latin typeface="Calibri"/>
                <a:cs typeface="Calibri"/>
              </a:rPr>
              <a:t>г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15" dirty="0">
                <a:latin typeface="Calibri"/>
                <a:cs typeface="Calibri"/>
              </a:rPr>
              <a:t>м</a:t>
            </a:r>
            <a:r>
              <a:rPr sz="1500" spc="10" dirty="0">
                <a:latin typeface="Calibri"/>
                <a:cs typeface="Calibri"/>
              </a:rPr>
              <a:t>н</a:t>
            </a:r>
            <a:r>
              <a:rPr sz="1500" spc="-25" dirty="0">
                <a:latin typeface="Calibri"/>
                <a:cs typeface="Calibri"/>
              </a:rPr>
              <a:t>а</a:t>
            </a: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а,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5716" y="5482844"/>
            <a:ext cx="223075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79169" algn="l"/>
              </a:tabLst>
            </a:pPr>
            <a:r>
              <a:rPr sz="1500" spc="-5" dirty="0">
                <a:latin typeface="Calibri"/>
                <a:cs typeface="Calibri"/>
              </a:rPr>
              <a:t>игры,	</a:t>
            </a:r>
            <a:r>
              <a:rPr sz="1500" spc="-10" dirty="0">
                <a:latin typeface="Calibri"/>
                <a:cs typeface="Calibri"/>
              </a:rPr>
              <a:t>физкультурные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5716" y="5711138"/>
            <a:ext cx="1689100" cy="2565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spc="-5" dirty="0">
                <a:latin typeface="Calibri"/>
                <a:cs typeface="Calibri"/>
              </a:rPr>
              <a:t>проблемно-игровые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85861" y="5025085"/>
            <a:ext cx="996315" cy="9423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6985" algn="r">
              <a:lnSpc>
                <a:spcPct val="100000"/>
              </a:lnSpc>
              <a:spcBef>
                <a:spcPts val="115"/>
              </a:spcBef>
            </a:pPr>
            <a:r>
              <a:rPr sz="1500" spc="-10" dirty="0">
                <a:latin typeface="Calibri"/>
                <a:cs typeface="Calibri"/>
              </a:rPr>
              <a:t>гимнастика,</a:t>
            </a:r>
            <a:endParaRPr sz="15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500" spc="-5" dirty="0">
                <a:latin typeface="Calibri"/>
                <a:cs typeface="Calibri"/>
              </a:rPr>
              <a:t>спортивные</a:t>
            </a:r>
            <a:endParaRPr sz="15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500" spc="-5" dirty="0">
                <a:latin typeface="Calibri"/>
                <a:cs typeface="Calibri"/>
              </a:rPr>
              <a:t>занятия,</a:t>
            </a:r>
            <a:endParaRPr sz="15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500" spc="-5" dirty="0">
                <a:latin typeface="Calibri"/>
                <a:cs typeface="Calibri"/>
              </a:rPr>
              <a:t>занятия,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5716" y="5940348"/>
            <a:ext cx="3424554" cy="713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10"/>
              </a:spcBef>
              <a:tabLst>
                <a:tab pos="2106930" algn="l"/>
              </a:tabLst>
            </a:pPr>
            <a:r>
              <a:rPr sz="1500" spc="-5" dirty="0">
                <a:latin typeface="Calibri"/>
                <a:cs typeface="Calibri"/>
              </a:rPr>
              <a:t>скандинавская </a:t>
            </a:r>
            <a:r>
              <a:rPr sz="1500" spc="-15" dirty="0">
                <a:latin typeface="Calibri"/>
                <a:cs typeface="Calibri"/>
              </a:rPr>
              <a:t>ходьба, ходьба </a:t>
            </a:r>
            <a:r>
              <a:rPr sz="1500" spc="5" dirty="0">
                <a:latin typeface="Calibri"/>
                <a:cs typeface="Calibri"/>
              </a:rPr>
              <a:t>на </a:t>
            </a:r>
            <a:r>
              <a:rPr sz="1500" spc="-10" dirty="0">
                <a:latin typeface="Calibri"/>
                <a:cs typeface="Calibri"/>
              </a:rPr>
              <a:t>лыжах, 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цв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-3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40" dirty="0">
                <a:latin typeface="Calibri"/>
                <a:cs typeface="Calibri"/>
              </a:rPr>
              <a:t>т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ра</a:t>
            </a:r>
            <a:r>
              <a:rPr sz="1500" spc="-15" dirty="0">
                <a:latin typeface="Calibri"/>
                <a:cs typeface="Calibri"/>
              </a:rPr>
              <a:t>п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10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,	</a:t>
            </a:r>
            <a:r>
              <a:rPr sz="1500" spc="-10" dirty="0">
                <a:latin typeface="Calibri"/>
                <a:cs typeface="Calibri"/>
              </a:rPr>
              <a:t>м</a:t>
            </a:r>
            <a:r>
              <a:rPr sz="1500" spc="10" dirty="0">
                <a:latin typeface="Calibri"/>
                <a:cs typeface="Calibri"/>
              </a:rPr>
              <a:t>у</a:t>
            </a:r>
            <a:r>
              <a:rPr sz="1500" spc="-10" dirty="0">
                <a:latin typeface="Calibri"/>
                <a:cs typeface="Calibri"/>
              </a:rPr>
              <a:t>з</a:t>
            </a:r>
            <a:r>
              <a:rPr sz="1500" spc="5" dirty="0">
                <a:latin typeface="Calibri"/>
                <a:cs typeface="Calibri"/>
              </a:rPr>
              <a:t>ы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-35" dirty="0">
                <a:latin typeface="Calibri"/>
                <a:cs typeface="Calibri"/>
              </a:rPr>
              <a:t>т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30" dirty="0">
                <a:latin typeface="Calibri"/>
                <a:cs typeface="Calibri"/>
              </a:rPr>
              <a:t>а</a:t>
            </a:r>
            <a:r>
              <a:rPr sz="1500" spc="5" dirty="0">
                <a:latin typeface="Calibri"/>
                <a:cs typeface="Calibri"/>
              </a:rPr>
              <a:t>пи</a:t>
            </a:r>
            <a:r>
              <a:rPr sz="1500" spc="-15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,  </a:t>
            </a:r>
            <a:r>
              <a:rPr sz="1500" spc="10" dirty="0">
                <a:latin typeface="Calibri"/>
                <a:cs typeface="Calibri"/>
              </a:rPr>
              <a:t>пс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30" dirty="0">
                <a:latin typeface="Calibri"/>
                <a:cs typeface="Calibri"/>
              </a:rPr>
              <a:t>х</a:t>
            </a:r>
            <a:r>
              <a:rPr sz="1500" dirty="0">
                <a:latin typeface="Calibri"/>
                <a:cs typeface="Calibri"/>
              </a:rPr>
              <a:t>оги</a:t>
            </a:r>
            <a:r>
              <a:rPr sz="1500" spc="10" dirty="0">
                <a:latin typeface="Calibri"/>
                <a:cs typeface="Calibri"/>
              </a:rPr>
              <a:t>м</a:t>
            </a:r>
            <a:r>
              <a:rPr sz="1500" spc="-10" dirty="0">
                <a:latin typeface="Calibri"/>
                <a:cs typeface="Calibri"/>
              </a:rPr>
              <a:t>н</a:t>
            </a:r>
            <a:r>
              <a:rPr sz="1500" spc="5" dirty="0">
                <a:latin typeface="Calibri"/>
                <a:cs typeface="Calibri"/>
              </a:rPr>
              <a:t>ас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spc="-20" dirty="0">
                <a:latin typeface="Calibri"/>
                <a:cs typeface="Calibri"/>
              </a:rPr>
              <a:t>и</a:t>
            </a:r>
            <a:r>
              <a:rPr sz="1500" spc="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и,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п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10" dirty="0">
                <a:latin typeface="Calibri"/>
                <a:cs typeface="Calibri"/>
              </a:rPr>
              <a:t>с</a:t>
            </a:r>
            <a:r>
              <a:rPr sz="1500" spc="-5" dirty="0">
                <a:latin typeface="Calibri"/>
                <a:cs typeface="Calibri"/>
              </a:rPr>
              <a:t>о</a:t>
            </a:r>
            <a:r>
              <a:rPr sz="1500" spc="10" dirty="0">
                <a:latin typeface="Calibri"/>
                <a:cs typeface="Calibri"/>
              </a:rPr>
              <a:t>чн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spc="5" dirty="0">
                <a:latin typeface="Calibri"/>
                <a:cs typeface="Calibri"/>
              </a:rPr>
              <a:t>я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10" dirty="0">
                <a:latin typeface="Calibri"/>
                <a:cs typeface="Calibri"/>
              </a:rPr>
              <a:t>т-</a:t>
            </a:r>
            <a:r>
              <a:rPr sz="1500" spc="-30" dirty="0">
                <a:latin typeface="Calibri"/>
                <a:cs typeface="Calibri"/>
              </a:rPr>
              <a:t>т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5" dirty="0">
                <a:latin typeface="Calibri"/>
                <a:cs typeface="Calibri"/>
              </a:rPr>
              <a:t>а</a:t>
            </a:r>
            <a:r>
              <a:rPr sz="1500" spc="5" dirty="0">
                <a:latin typeface="Calibri"/>
                <a:cs typeface="Calibri"/>
              </a:rPr>
              <a:t>пи</a:t>
            </a:r>
            <a:r>
              <a:rPr sz="1500" spc="10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813816" y="594359"/>
            <a:ext cx="7515225" cy="486409"/>
            <a:chOff x="813816" y="594359"/>
            <a:chExt cx="7515225" cy="486409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24216" y="670559"/>
              <a:ext cx="504444" cy="40995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3816" y="594359"/>
              <a:ext cx="504444" cy="409956"/>
            </a:xfrm>
            <a:prstGeom prst="rect">
              <a:avLst/>
            </a:prstGeom>
          </p:spPr>
        </p:pic>
      </p:grp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05016" y="4480559"/>
            <a:ext cx="504444" cy="4099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588" y="246634"/>
            <a:ext cx="388492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Организация</a:t>
            </a:r>
            <a:r>
              <a:rPr spc="-45" dirty="0"/>
              <a:t> </a:t>
            </a:r>
            <a:r>
              <a:rPr spc="-5" dirty="0"/>
              <a:t>работы</a:t>
            </a:r>
            <a:r>
              <a:rPr spc="5" dirty="0"/>
              <a:t> </a:t>
            </a:r>
            <a:r>
              <a:rPr spc="-5" dirty="0"/>
              <a:t>по</a:t>
            </a:r>
            <a:r>
              <a:rPr spc="380" dirty="0"/>
              <a:t> </a:t>
            </a:r>
            <a:r>
              <a:rPr dirty="0"/>
              <a:t>направлению</a:t>
            </a:r>
          </a:p>
          <a:p>
            <a:pPr marR="2540" algn="ctr">
              <a:lnSpc>
                <a:spcPct val="100000"/>
              </a:lnSpc>
            </a:pPr>
            <a:r>
              <a:rPr spc="-10" dirty="0"/>
              <a:t>«Познавательное</a:t>
            </a:r>
            <a:r>
              <a:rPr dirty="0"/>
              <a:t> </a:t>
            </a:r>
            <a:r>
              <a:rPr spc="-5" dirty="0"/>
              <a:t>развитие»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740" y="1076070"/>
            <a:ext cx="4053840" cy="4506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Calibri"/>
                <a:cs typeface="Calibri"/>
              </a:rPr>
              <a:t>Решение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совокупных задач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воспитания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рамках</a:t>
            </a:r>
            <a:endParaRPr sz="1400">
              <a:latin typeface="Calibri"/>
              <a:cs typeface="Calibri"/>
            </a:endParaRPr>
          </a:p>
          <a:p>
            <a:pPr marL="190500">
              <a:lnSpc>
                <a:spcPts val="1480"/>
              </a:lnSpc>
            </a:pPr>
            <a:r>
              <a:rPr sz="1400" spc="-5" dirty="0">
                <a:latin typeface="Calibri"/>
                <a:cs typeface="Calibri"/>
              </a:rPr>
              <a:t>образовательной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области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"Познавательное</a:t>
            </a:r>
            <a:endParaRPr sz="1400">
              <a:latin typeface="Calibri"/>
              <a:cs typeface="Calibri"/>
            </a:endParaRPr>
          </a:p>
          <a:p>
            <a:pPr marL="190500" indent="-152400">
              <a:lnSpc>
                <a:spcPts val="1920"/>
              </a:lnSpc>
              <a:buSzPct val="128571"/>
              <a:buChar char="-"/>
              <a:tabLst>
                <a:tab pos="190500" algn="l"/>
              </a:tabLst>
            </a:pPr>
            <a:r>
              <a:rPr sz="1400" spc="-10" dirty="0">
                <a:latin typeface="Calibri"/>
                <a:cs typeface="Calibri"/>
              </a:rPr>
              <a:t>развитие"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направлено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на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приобщение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детей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</a:t>
            </a:r>
            <a:endParaRPr sz="1400">
              <a:latin typeface="Calibri"/>
              <a:cs typeface="Calibri"/>
            </a:endParaRPr>
          </a:p>
          <a:p>
            <a:pPr marL="190500" marR="515620">
              <a:lnSpc>
                <a:spcPts val="1680"/>
              </a:lnSpc>
              <a:spcBef>
                <a:spcPts val="15"/>
              </a:spcBef>
            </a:pPr>
            <a:r>
              <a:rPr sz="1400" spc="-10" dirty="0">
                <a:latin typeface="Calibri"/>
                <a:cs typeface="Calibri"/>
              </a:rPr>
              <a:t>ценностям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"Человек",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"Семья",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"Познание",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"Родина"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"Природа",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что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предполагает:</a:t>
            </a:r>
            <a:endParaRPr sz="1400">
              <a:latin typeface="Calibri"/>
              <a:cs typeface="Calibri"/>
            </a:endParaRPr>
          </a:p>
          <a:p>
            <a:pPr marL="190500" marR="123825" lvl="1">
              <a:lnSpc>
                <a:spcPts val="1680"/>
              </a:lnSpc>
              <a:spcBef>
                <a:spcPts val="5"/>
              </a:spcBef>
              <a:buSzPct val="92857"/>
              <a:buFont typeface="Wingdings"/>
              <a:buChar char=""/>
              <a:tabLst>
                <a:tab pos="273685" algn="l"/>
              </a:tabLst>
            </a:pPr>
            <a:r>
              <a:rPr sz="1400" spc="-10" dirty="0">
                <a:latin typeface="Calibri"/>
                <a:cs typeface="Calibri"/>
              </a:rPr>
              <a:t>воспитание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отношения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 знанию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как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ценности,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понимание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значения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образования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для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человека,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общества,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страны;</a:t>
            </a:r>
            <a:endParaRPr sz="1400">
              <a:latin typeface="Calibri"/>
              <a:cs typeface="Calibri"/>
            </a:endParaRPr>
          </a:p>
          <a:p>
            <a:pPr marL="273050" lvl="1" indent="-83185">
              <a:lnSpc>
                <a:spcPts val="1625"/>
              </a:lnSpc>
              <a:buSzPct val="92857"/>
              <a:buFont typeface="Wingdings"/>
              <a:buChar char=""/>
              <a:tabLst>
                <a:tab pos="273685" algn="l"/>
              </a:tabLst>
            </a:pPr>
            <a:r>
              <a:rPr sz="1400" spc="-15" dirty="0">
                <a:latin typeface="Calibri"/>
                <a:cs typeface="Calibri"/>
              </a:rPr>
              <a:t>приобщение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spc="-10" dirty="0">
                <a:latin typeface="Calibri"/>
                <a:cs typeface="Calibri"/>
              </a:rPr>
              <a:t>отечественным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традициям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endParaRPr sz="1400">
              <a:latin typeface="Calibri"/>
              <a:cs typeface="Calibri"/>
            </a:endParaRPr>
          </a:p>
          <a:p>
            <a:pPr marL="190500" marR="5461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праздникам,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spc="-15" dirty="0">
                <a:latin typeface="Calibri"/>
                <a:cs typeface="Calibri"/>
              </a:rPr>
              <a:t>истории </a:t>
            </a:r>
            <a:r>
              <a:rPr sz="1400" spc="-5" dirty="0">
                <a:latin typeface="Calibri"/>
                <a:cs typeface="Calibri"/>
              </a:rPr>
              <a:t>и </a:t>
            </a:r>
            <a:r>
              <a:rPr sz="1400" spc="-10" dirty="0">
                <a:latin typeface="Calibri"/>
                <a:cs typeface="Calibri"/>
              </a:rPr>
              <a:t>достижениям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родной 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страны,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spc="-15" dirty="0">
                <a:latin typeface="Calibri"/>
                <a:cs typeface="Calibri"/>
              </a:rPr>
              <a:t>культурному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наследию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народов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России;</a:t>
            </a:r>
            <a:endParaRPr sz="1400">
              <a:latin typeface="Calibri"/>
              <a:cs typeface="Calibri"/>
            </a:endParaRPr>
          </a:p>
          <a:p>
            <a:pPr marL="273050" lvl="1" indent="-83185">
              <a:lnSpc>
                <a:spcPct val="100000"/>
              </a:lnSpc>
              <a:buSzPct val="92857"/>
              <a:buFont typeface="Wingdings"/>
              <a:buChar char=""/>
              <a:tabLst>
                <a:tab pos="273685" algn="l"/>
              </a:tabLst>
            </a:pPr>
            <a:r>
              <a:rPr sz="1400" spc="-10" dirty="0">
                <a:latin typeface="Calibri"/>
                <a:cs typeface="Calibri"/>
              </a:rPr>
              <a:t>воспитание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уважения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spc="-15" dirty="0">
                <a:latin typeface="Calibri"/>
                <a:cs typeface="Calibri"/>
              </a:rPr>
              <a:t>людям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- </a:t>
            </a:r>
            <a:r>
              <a:rPr sz="1400" spc="-15" dirty="0">
                <a:latin typeface="Calibri"/>
                <a:cs typeface="Calibri"/>
              </a:rPr>
              <a:t>представителям</a:t>
            </a:r>
            <a:endParaRPr sz="1400">
              <a:latin typeface="Calibri"/>
              <a:cs typeface="Calibri"/>
            </a:endParaRPr>
          </a:p>
          <a:p>
            <a:pPr marL="190500" marR="69215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разных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народов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России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независимо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от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их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этнической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принадлежности;</a:t>
            </a:r>
            <a:endParaRPr sz="1400">
              <a:latin typeface="Calibri"/>
              <a:cs typeface="Calibri"/>
            </a:endParaRPr>
          </a:p>
          <a:p>
            <a:pPr marL="190500" marR="85725" lvl="1">
              <a:lnSpc>
                <a:spcPct val="100000"/>
              </a:lnSpc>
              <a:buSzPct val="92857"/>
              <a:buFont typeface="Wingdings"/>
              <a:buChar char=""/>
              <a:tabLst>
                <a:tab pos="273685" algn="l"/>
              </a:tabLst>
            </a:pPr>
            <a:r>
              <a:rPr sz="1400" spc="-10" dirty="0">
                <a:latin typeface="Calibri"/>
                <a:cs typeface="Calibri"/>
              </a:rPr>
              <a:t>воспитание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уважительного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отношения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государственным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символам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страны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(флагу,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гербу,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гимну);</a:t>
            </a:r>
            <a:endParaRPr sz="1400">
              <a:latin typeface="Calibri"/>
              <a:cs typeface="Calibri"/>
            </a:endParaRPr>
          </a:p>
          <a:p>
            <a:pPr marL="273050" lvl="1" indent="-83185">
              <a:lnSpc>
                <a:spcPct val="100000"/>
              </a:lnSpc>
              <a:spcBef>
                <a:spcPts val="5"/>
              </a:spcBef>
              <a:buSzPct val="92857"/>
              <a:buFont typeface="Wingdings"/>
              <a:buChar char=""/>
              <a:tabLst>
                <a:tab pos="273685" algn="l"/>
              </a:tabLst>
            </a:pPr>
            <a:r>
              <a:rPr sz="1400" spc="-10" dirty="0">
                <a:latin typeface="Calibri"/>
                <a:cs typeface="Calibri"/>
              </a:rPr>
              <a:t>воспитание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бережного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 </a:t>
            </a:r>
            <a:r>
              <a:rPr sz="1400" spc="-10" dirty="0">
                <a:latin typeface="Calibri"/>
                <a:cs typeface="Calibri"/>
              </a:rPr>
              <a:t>ответственного</a:t>
            </a:r>
            <a:endParaRPr sz="1400">
              <a:latin typeface="Calibri"/>
              <a:cs typeface="Calibri"/>
            </a:endParaRPr>
          </a:p>
          <a:p>
            <a:pPr marL="1905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отношения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природе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родного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края,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родной</a:t>
            </a:r>
            <a:endParaRPr sz="1400">
              <a:latin typeface="Calibri"/>
              <a:cs typeface="Calibri"/>
            </a:endParaRPr>
          </a:p>
          <a:p>
            <a:pPr marL="1905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страны,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приобретение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первого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опыта </a:t>
            </a:r>
            <a:r>
              <a:rPr sz="1400" spc="-15" dirty="0">
                <a:latin typeface="Calibri"/>
                <a:cs typeface="Calibri"/>
              </a:rPr>
              <a:t>действий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по</a:t>
            </a:r>
            <a:endParaRPr sz="1400">
              <a:latin typeface="Calibri"/>
              <a:cs typeface="Calibri"/>
            </a:endParaRPr>
          </a:p>
          <a:p>
            <a:pPr marL="1905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сохранению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природы.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615" y="609600"/>
            <a:ext cx="504444" cy="40690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637021" y="475234"/>
            <a:ext cx="1662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Формы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работы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5917" y="1030350"/>
            <a:ext cx="3574415" cy="66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50850" algn="just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libri"/>
                <a:cs typeface="Calibri"/>
              </a:rPr>
              <a:t>-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Обучение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повседневных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бытовых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ситуациях;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самостоятельная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деятельность</a:t>
            </a:r>
            <a:r>
              <a:rPr sz="1400" spc="-5" dirty="0">
                <a:latin typeface="Calibri"/>
                <a:cs typeface="Calibri"/>
              </a:rPr>
              <a:t> в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развивающей</a:t>
            </a:r>
            <a:r>
              <a:rPr sz="1400" spc="114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среде;</a:t>
            </a:r>
            <a:r>
              <a:rPr sz="1400" spc="1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занятия;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опыты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74102" y="1884044"/>
            <a:ext cx="1088390" cy="66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5715" algn="just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libri"/>
                <a:cs typeface="Calibri"/>
              </a:rPr>
              <a:t>р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spc="5" dirty="0">
                <a:latin typeface="Calibri"/>
                <a:cs typeface="Calibri"/>
              </a:rPr>
              <a:t>з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ва</a:t>
            </a:r>
            <a:r>
              <a:rPr sz="1400" spc="15" dirty="0">
                <a:latin typeface="Calibri"/>
                <a:cs typeface="Calibri"/>
              </a:rPr>
              <a:t>ю</a:t>
            </a:r>
            <a:r>
              <a:rPr sz="1400" dirty="0">
                <a:latin typeface="Calibri"/>
                <a:cs typeface="Calibri"/>
              </a:rPr>
              <a:t>щ</a:t>
            </a: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е  </a:t>
            </a:r>
            <a:r>
              <a:rPr sz="1400" spc="-15" dirty="0">
                <a:latin typeface="Calibri"/>
                <a:cs typeface="Calibri"/>
              </a:rPr>
              <a:t>д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spc="5" dirty="0">
                <a:latin typeface="Calibri"/>
                <a:cs typeface="Calibri"/>
              </a:rPr>
              <a:t>я</a:t>
            </a:r>
            <a:r>
              <a:rPr sz="1400" spc="-45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spc="25" dirty="0">
                <a:latin typeface="Calibri"/>
                <a:cs typeface="Calibri"/>
              </a:rPr>
              <a:t>л</a:t>
            </a:r>
            <a:r>
              <a:rPr sz="1400" spc="10" dirty="0">
                <a:latin typeface="Calibri"/>
                <a:cs typeface="Calibri"/>
              </a:rPr>
              <a:t>ь</a:t>
            </a:r>
            <a:r>
              <a:rPr sz="1400" spc="-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5" dirty="0">
                <a:latin typeface="Calibri"/>
                <a:cs typeface="Calibri"/>
              </a:rPr>
              <a:t>ь;  </a:t>
            </a:r>
            <a:r>
              <a:rPr sz="1400" spc="-15" dirty="0">
                <a:latin typeface="Calibri"/>
                <a:cs typeface="Calibri"/>
              </a:rPr>
              <a:t>д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spc="5" dirty="0">
                <a:latin typeface="Calibri"/>
                <a:cs typeface="Calibri"/>
              </a:rPr>
              <a:t>я</a:t>
            </a:r>
            <a:r>
              <a:rPr sz="1400" spc="-45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spc="25" dirty="0">
                <a:latin typeface="Calibri"/>
                <a:cs typeface="Calibri"/>
              </a:rPr>
              <a:t>л</a:t>
            </a:r>
            <a:r>
              <a:rPr sz="1400" spc="10" dirty="0">
                <a:latin typeface="Calibri"/>
                <a:cs typeface="Calibri"/>
              </a:rPr>
              <a:t>ь</a:t>
            </a:r>
            <a:r>
              <a:rPr sz="1400" spc="-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5" dirty="0">
                <a:latin typeface="Calibri"/>
                <a:cs typeface="Calibri"/>
              </a:rPr>
              <a:t>с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5" dirty="0">
                <a:latin typeface="Calibri"/>
                <a:cs typeface="Calibri"/>
              </a:rPr>
              <a:t>ь;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5917" y="1670685"/>
            <a:ext cx="2402205" cy="1304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libri"/>
                <a:cs typeface="Calibri"/>
              </a:rPr>
              <a:t>(экспериментирование);</a:t>
            </a:r>
            <a:endParaRPr sz="1400">
              <a:latin typeface="Calibri"/>
              <a:cs typeface="Calibri"/>
            </a:endParaRPr>
          </a:p>
          <a:p>
            <a:pPr marL="12700" marR="31750" indent="450850">
              <a:lnSpc>
                <a:spcPct val="100000"/>
              </a:lnSpc>
              <a:tabLst>
                <a:tab pos="661670" algn="l"/>
                <a:tab pos="814069" algn="l"/>
              </a:tabLst>
            </a:pPr>
            <a:r>
              <a:rPr sz="1400" spc="-5" dirty="0">
                <a:latin typeface="Calibri"/>
                <a:cs typeface="Calibri"/>
              </a:rPr>
              <a:t>-	</a:t>
            </a:r>
            <a:r>
              <a:rPr sz="1400" spc="-20" dirty="0">
                <a:latin typeface="Calibri"/>
                <a:cs typeface="Calibri"/>
              </a:rPr>
              <a:t>Ко</a:t>
            </a:r>
            <a:r>
              <a:rPr sz="1400" dirty="0">
                <a:latin typeface="Calibri"/>
                <a:cs typeface="Calibri"/>
              </a:rPr>
              <a:t>лл</a:t>
            </a:r>
            <a:r>
              <a:rPr sz="1400" spc="-5" dirty="0">
                <a:latin typeface="Calibri"/>
                <a:cs typeface="Calibri"/>
              </a:rPr>
              <a:t>ек</a:t>
            </a:r>
            <a:r>
              <a:rPr sz="1400" spc="-20" dirty="0">
                <a:latin typeface="Calibri"/>
                <a:cs typeface="Calibri"/>
              </a:rPr>
              <a:t>ц</a:t>
            </a: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н</a:t>
            </a:r>
            <a:r>
              <a:rPr sz="1400" spc="5" dirty="0">
                <a:latin typeface="Calibri"/>
                <a:cs typeface="Calibri"/>
              </a:rPr>
              <a:t>и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ва</a:t>
            </a:r>
            <a:r>
              <a:rPr sz="1400" spc="15" dirty="0">
                <a:latin typeface="Calibri"/>
                <a:cs typeface="Calibri"/>
              </a:rPr>
              <a:t>н</a:t>
            </a: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spc="15" dirty="0">
                <a:latin typeface="Calibri"/>
                <a:cs typeface="Calibri"/>
              </a:rPr>
              <a:t>е</a:t>
            </a:r>
            <a:r>
              <a:rPr sz="1400" spc="-5" dirty="0">
                <a:latin typeface="Calibri"/>
                <a:cs typeface="Calibri"/>
              </a:rPr>
              <a:t>;  игры;		</a:t>
            </a:r>
            <a:r>
              <a:rPr sz="1400" spc="-10" dirty="0">
                <a:latin typeface="Calibri"/>
                <a:cs typeface="Calibri"/>
              </a:rPr>
              <a:t>изобразительная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конструктивно-модельная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трудовая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деятельность;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63550" algn="l"/>
                <a:tab pos="1790064" algn="l"/>
              </a:tabLst>
            </a:pPr>
            <a:r>
              <a:rPr sz="1400" spc="-5" dirty="0">
                <a:latin typeface="Calibri"/>
                <a:cs typeface="Calibri"/>
              </a:rPr>
              <a:t>-	</a:t>
            </a:r>
            <a:r>
              <a:rPr sz="1400" spc="-10" dirty="0">
                <a:latin typeface="Calibri"/>
                <a:cs typeface="Calibri"/>
              </a:rPr>
              <a:t>На</a:t>
            </a:r>
            <a:r>
              <a:rPr sz="1400" spc="-25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л</a:t>
            </a:r>
            <a:r>
              <a:rPr sz="1400" spc="-30" dirty="0">
                <a:latin typeface="Calibri"/>
                <a:cs typeface="Calibri"/>
              </a:rPr>
              <a:t>ю</a:t>
            </a:r>
            <a:r>
              <a:rPr sz="1400" spc="-40" dirty="0">
                <a:latin typeface="Calibri"/>
                <a:cs typeface="Calibri"/>
              </a:rPr>
              <a:t>д</a:t>
            </a:r>
            <a:r>
              <a:rPr sz="1400" spc="20" dirty="0">
                <a:latin typeface="Calibri"/>
                <a:cs typeface="Calibri"/>
              </a:rPr>
              <a:t>е</a:t>
            </a:r>
            <a:r>
              <a:rPr sz="1400" spc="-5" dirty="0">
                <a:latin typeface="Calibri"/>
                <a:cs typeface="Calibri"/>
              </a:rPr>
              <a:t>н</a:t>
            </a: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я</a:t>
            </a:r>
            <a:r>
              <a:rPr sz="1400" spc="-5" dirty="0">
                <a:latin typeface="Calibri"/>
                <a:cs typeface="Calibri"/>
              </a:rPr>
              <a:t>;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5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г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5" dirty="0">
                <a:latin typeface="Calibri"/>
                <a:cs typeface="Calibri"/>
              </a:rPr>
              <a:t>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22869" y="2737561"/>
            <a:ext cx="1038225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latin typeface="Calibri"/>
                <a:cs typeface="Calibri"/>
              </a:rPr>
              <a:t>деятельность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5917" y="2951480"/>
            <a:ext cx="26523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79169" algn="l"/>
                <a:tab pos="1316990" algn="l"/>
                <a:tab pos="2222500" algn="l"/>
              </a:tabLst>
            </a:pPr>
            <a:r>
              <a:rPr sz="1400" dirty="0">
                <a:latin typeface="Calibri"/>
                <a:cs typeface="Calibri"/>
              </a:rPr>
              <a:t>(</a:t>
            </a:r>
            <a:r>
              <a:rPr sz="1400" spc="5" dirty="0">
                <a:latin typeface="Calibri"/>
                <a:cs typeface="Calibri"/>
              </a:rPr>
              <a:t>с</a:t>
            </a:r>
            <a:r>
              <a:rPr sz="1400" spc="-35" dirty="0">
                <a:latin typeface="Calibri"/>
                <a:cs typeface="Calibri"/>
              </a:rPr>
              <a:t>юж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spc="-15" dirty="0">
                <a:latin typeface="Calibri"/>
                <a:cs typeface="Calibri"/>
              </a:rPr>
              <a:t>т</a:t>
            </a:r>
            <a:r>
              <a:rPr sz="1400" spc="-5" dirty="0">
                <a:latin typeface="Calibri"/>
                <a:cs typeface="Calibri"/>
              </a:rPr>
              <a:t>но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5" dirty="0">
                <a:latin typeface="Calibri"/>
                <a:cs typeface="Calibri"/>
              </a:rPr>
              <a:t>–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15" dirty="0">
                <a:latin typeface="Calibri"/>
                <a:cs typeface="Calibri"/>
              </a:rPr>
              <a:t>р</a:t>
            </a:r>
            <a:r>
              <a:rPr sz="1400" spc="-20" dirty="0">
                <a:latin typeface="Calibri"/>
                <a:cs typeface="Calibri"/>
              </a:rPr>
              <a:t>о</a:t>
            </a:r>
            <a:r>
              <a:rPr sz="1400" spc="5" dirty="0">
                <a:latin typeface="Calibri"/>
                <a:cs typeface="Calibri"/>
              </a:rPr>
              <a:t>л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вы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spc="15" dirty="0">
                <a:latin typeface="Calibri"/>
                <a:cs typeface="Calibri"/>
              </a:rPr>
              <a:t>г</a:t>
            </a:r>
            <a:r>
              <a:rPr sz="1400" spc="-15" dirty="0">
                <a:latin typeface="Calibri"/>
                <a:cs typeface="Calibri"/>
              </a:rPr>
              <a:t>р</a:t>
            </a:r>
            <a:r>
              <a:rPr sz="1400" spc="20" dirty="0">
                <a:latin typeface="Calibri"/>
                <a:cs typeface="Calibri"/>
              </a:rPr>
              <a:t>ы</a:t>
            </a:r>
            <a:r>
              <a:rPr sz="1400" spc="-5" dirty="0">
                <a:latin typeface="Calibri"/>
                <a:cs typeface="Calibri"/>
              </a:rPr>
              <a:t>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61197" y="2951480"/>
            <a:ext cx="6991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97535" algn="l"/>
              </a:tabLst>
            </a:pPr>
            <a:r>
              <a:rPr sz="1400" spc="-15" dirty="0">
                <a:latin typeface="Calibri"/>
                <a:cs typeface="Calibri"/>
              </a:rPr>
              <a:t>и</a:t>
            </a:r>
            <a:r>
              <a:rPr sz="1400" spc="15" dirty="0">
                <a:latin typeface="Calibri"/>
                <a:cs typeface="Calibri"/>
              </a:rPr>
              <a:t>г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5" dirty="0">
                <a:latin typeface="Calibri"/>
                <a:cs typeface="Calibri"/>
              </a:rPr>
              <a:t>–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85917" y="3164839"/>
            <a:ext cx="2935605" cy="878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libri"/>
                <a:cs typeface="Calibri"/>
              </a:rPr>
              <a:t>драматизация,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подвижные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игры).</a:t>
            </a:r>
            <a:endParaRPr sz="1400">
              <a:latin typeface="Calibri"/>
              <a:cs typeface="Calibri"/>
            </a:endParaRPr>
          </a:p>
          <a:p>
            <a:pPr marL="463550" indent="-451484">
              <a:lnSpc>
                <a:spcPct val="100000"/>
              </a:lnSpc>
              <a:buChar char="-"/>
              <a:tabLst>
                <a:tab pos="463550" algn="l"/>
                <a:tab pos="464184" algn="l"/>
              </a:tabLst>
            </a:pPr>
            <a:r>
              <a:rPr sz="1400" spc="-5" dirty="0">
                <a:latin typeface="Calibri"/>
                <a:cs typeface="Calibri"/>
              </a:rPr>
              <a:t>Проектная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деятельность</a:t>
            </a:r>
            <a:endParaRPr sz="1400">
              <a:latin typeface="Calibri"/>
              <a:cs typeface="Calibri"/>
            </a:endParaRPr>
          </a:p>
          <a:p>
            <a:pPr marL="463550" indent="-451484">
              <a:lnSpc>
                <a:spcPct val="100000"/>
              </a:lnSpc>
              <a:spcBef>
                <a:spcPts val="5"/>
              </a:spcBef>
              <a:buChar char="-"/>
              <a:tabLst>
                <a:tab pos="463550" algn="l"/>
                <a:tab pos="464184" algn="l"/>
              </a:tabLst>
            </a:pPr>
            <a:r>
              <a:rPr sz="1400" spc="-10" dirty="0">
                <a:latin typeface="Calibri"/>
                <a:cs typeface="Calibri"/>
              </a:rPr>
              <a:t>Stem-образование</a:t>
            </a:r>
            <a:endParaRPr sz="1400">
              <a:latin typeface="Calibri"/>
              <a:cs typeface="Calibri"/>
            </a:endParaRPr>
          </a:p>
          <a:p>
            <a:pPr marL="463550" indent="-451484">
              <a:lnSpc>
                <a:spcPct val="100000"/>
              </a:lnSpc>
              <a:buChar char="-"/>
              <a:tabLst>
                <a:tab pos="463550" algn="l"/>
                <a:tab pos="464184" algn="l"/>
              </a:tabLst>
            </a:pPr>
            <a:r>
              <a:rPr sz="1400" spc="-5" dirty="0">
                <a:latin typeface="Calibri"/>
                <a:cs typeface="Calibri"/>
              </a:rPr>
              <a:t>Создание</a:t>
            </a:r>
            <a:r>
              <a:rPr sz="1400" spc="-10" dirty="0">
                <a:latin typeface="Calibri"/>
                <a:cs typeface="Calibri"/>
              </a:rPr>
              <a:t> проблемных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ситуаций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43216" y="670559"/>
            <a:ext cx="504444" cy="4099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2579</Words>
  <Application>Microsoft Office PowerPoint</Application>
  <PresentationFormat>Экран (4:3)</PresentationFormat>
  <Paragraphs>343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Муниципальное автономное дошкольное образовательное учреждение центр развития ребенка - детский сад № 111 города Тюмени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работы по направлению «Физическое развитие»</vt:lpstr>
      <vt:lpstr>Организация работы по направлению «Познавательное развитие»</vt:lpstr>
      <vt:lpstr>Организация работы по  направлению «Социально-коммуникативное</vt:lpstr>
      <vt:lpstr>Организация работы по  направлению « Речевое развитие»</vt:lpstr>
      <vt:lpstr>Формы работы с семьей:</vt:lpstr>
      <vt:lpstr>Инклюзивное образование</vt:lpstr>
      <vt:lpstr>Организация психологического сопровождения в ДОУ</vt:lpstr>
      <vt:lpstr>Организация режима дня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центр развития ребенка - детский сад № 111 города Тюмени</dc:title>
  <dc:creator>Лариса Николаевна</dc:creator>
  <cp:lastModifiedBy>Лариса Николаевна</cp:lastModifiedBy>
  <cp:revision>4</cp:revision>
  <dcterms:created xsi:type="dcterms:W3CDTF">2024-03-10T04:57:16Z</dcterms:created>
  <dcterms:modified xsi:type="dcterms:W3CDTF">2024-03-10T05:29:16Z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2024-03-10T00:00:00Z</vt:filetime>
  </property>
</Properties>
</file>